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Lst>
  <p:sldSz cx="12188952"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SLIDE 1 — COVER</a:t>
            </a:r>
          </a:p>
          <a:p>
            <a:r>
              <a:t>Welcome your audience warmly. This presentation explores 9 pillars of holistic wellness drawn from ancient wisdom and modern science. Emphasize that these are interconnected practices, not isolated tips. Set the tone: this is a journey inward as much as outward.</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SLIDE 10 — PRESENCE &amp; CONSCIOUS LIVING</a:t>
            </a:r>
          </a:p>
          <a:p>
            <a:r>
              <a:t>Killingsworth &amp; Gilbert's Harvard study showed mind-wandering correlates with unhappiness regardless of activity. Eckhart Tolle's concept of the 'pain body' — accumulated emotional pain that perpetuates itself — is dissolved through present-moment awareness. Thich Nhat Hanh's interbeing philosophy connects presence to ecological consciousness.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SLIDE 11 — THE 9 PILLARS SUMMARY</a:t>
            </a:r>
          </a:p>
          <a:p>
            <a:r>
              <a:t>This is your synthesis slide. Walk through each pillar briefly. Emphasize that these are not separate practices but an integrated lifestyle. The pillars reinforce each other — better sleep improves nutrition choices, movement enhances meditation, community supports all practices. Invite the audience to choose ONE pillar to focus on this week.</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SLIDE 12 — CLOSING</a:t>
            </a:r>
          </a:p>
          <a:p>
            <a:r>
              <a:t>End with energy and inspiration. Remind the audience that wellness is not a destination but a daily practice of returning to wholeness. The body has an innate intelligence — our job is to stop interfering with it and start supporting it. Leave them with one actionable step they can take TODAY.</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SLIDE 2 — NATURE &amp; GROUNDING</a:t>
            </a:r>
          </a:p>
          <a:p>
            <a:r>
              <a:t>Earthing/grounding research shows direct skin contact with the earth neutralizes free radicals. Shinrin-yoku (forest bathing) is now prescribed by doctors in Japan and South Korea. Encourage audience to start with just 10 minutes outside barefoot. Dr. Sebi emphasized alkaline environments — nature is the ultimate alkaline reset.</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SLIDE 3 — SUNLIGHT &amp; VITAMIN D</a:t>
            </a:r>
          </a:p>
          <a:p>
            <a:r>
              <a:t>Over 1 billion people worldwide are Vitamin D deficient. Dr. Michael Holick's research at Boston University shows sunlight is the most bioavailable source. Morning light exposure within 30 min of waking is key for cortisol/melatonin balance. Dr. Yahki Awakened emphasizes melanin's role as a superconductor activated by photons.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SLIDE 4 — MOVEMENT &amp; EXERCISE</a:t>
            </a:r>
          </a:p>
          <a:p>
            <a:r>
              <a:t>The lymphatic system is critical for detoxification and immunity — it has no heart to pump it. Only muscular contraction moves lymph. Dr. Robert Morse's work on lymphatic stagnation as the root of chronic disease is compelling. Rebounding is particularly effective. Emphasize joyful movement over punishing exercise.</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SLIDE 5 — WHOLE FOODS &amp; NUTRITION</a:t>
            </a:r>
          </a:p>
          <a:p>
            <a:r>
              <a:t>Dr. Sebi's alkaline/electric food philosophy centers on foods that are non-hybrid and carry electrical charge. Dr. Mark Hyman's Functional Medicine approach shows food as epigenetic information. The gut-brain axis research (Mayer, 2016) confirms 95% of serotonin is gut-produced. Emphasize food quality over calorie counting.</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SLIDE 6 — HYDRATION &amp; WATER</a:t>
            </a:r>
          </a:p>
          <a:p>
            <a:r>
              <a:t>Dr. Batmanghelidj's 'Your Body's Many Cries for Water' is a foundational text. His research showed chronic dehydration as the root of many 'diseases.' Masaru Emoto's water crystal research (while controversial) sparked important conversations about water consciousness. Emphasize spring or filtered water over tap.</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SLIDE 7 — MEDITATION &amp; BREATHWORK</a:t>
            </a:r>
          </a:p>
          <a:p>
            <a:r>
              <a:t>Sara Lazar's Harvard study showed measurable brain changes after 8 weeks of meditation. Dr. Joe Dispenza's work on neuroplasticity and healing through meditation is well-documented. Wim Hof's breathwork research shows immune system modulation. Dolores Cannon's QHHT work suggests the subconscious mind holds the blueprint for perfect health.</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SLIDE 8 — YOGA &amp; BODY-MIND INTEGRATION</a:t>
            </a:r>
          </a:p>
          <a:p>
            <a:r>
              <a:t>Bessel van der Kolk's 'The Body Keeps the Score' is essential reading — trauma lives in the body, not just the mind. Yoga is one of the few practices that addresses both simultaneously. Kundalini yoga's effect on the endocrine system is particularly powerful for hormonal balance. Emphasize consistency over intensity.</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SLIDE 9 — COMMUNITY &amp; CONNECTION</a:t>
            </a:r>
          </a:p>
          <a:p>
            <a:r>
              <a:t>The Blue Zones research (Dan Buettner) consistently shows social connection as the #1 longevity factor — more than diet or exercise. Julianne Holt-Lunstad's meta-analysis of 148 studies confirmed loneliness as a major mortality risk. Ram Dass's teachings on service and connection are deeply relevant here.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1371600" y="1097280"/>
            <a:ext cx="9445752" cy="1097280"/>
          </a:xfrm>
          <a:prstGeom prst="rect">
            <a:avLst/>
          </a:prstGeom>
          <a:noFill/>
        </p:spPr>
        <p:txBody>
          <a:bodyPr wrap="square">
            <a:spAutoFit/>
          </a:bodyPr>
          <a:lstStyle/>
          <a:p>
            <a:pPr algn="ctr"/>
            <a:r>
              <a:rPr sz="5400" b="1" i="0">
                <a:solidFill>
                  <a:srgbClr val="D4AF37"/>
                </a:solidFill>
                <a:latin typeface="Georgia"/>
              </a:rPr>
              <a:t>MINDFUL LIVING</a:t>
            </a:r>
          </a:p>
        </p:txBody>
      </p:sp>
      <p:sp>
        <p:nvSpPr>
          <p:cNvPr id="4" name="Rectangle 3"/>
          <p:cNvSpPr/>
          <p:nvPr/>
        </p:nvSpPr>
        <p:spPr>
          <a:xfrm>
            <a:off x="4114800" y="2331720"/>
            <a:ext cx="3959352" cy="36576"/>
          </a:xfrm>
          <a:prstGeom prst="rect">
            <a:avLst/>
          </a:prstGeom>
          <a:solidFill>
            <a:srgbClr val="D4AF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1371600" y="2468880"/>
            <a:ext cx="9445752" cy="731520"/>
          </a:xfrm>
          <a:prstGeom prst="rect">
            <a:avLst/>
          </a:prstGeom>
          <a:noFill/>
        </p:spPr>
        <p:txBody>
          <a:bodyPr wrap="square">
            <a:spAutoFit/>
          </a:bodyPr>
          <a:lstStyle/>
          <a:p>
            <a:pPr algn="ctr"/>
            <a:r>
              <a:rPr sz="2400" b="0" i="1">
                <a:solidFill>
                  <a:srgbClr val="F5F0E8"/>
                </a:solidFill>
                <a:latin typeface="Georgia"/>
              </a:rPr>
              <a:t>A Holistic Guide to Conscious Wellness</a:t>
            </a:r>
          </a:p>
        </p:txBody>
      </p:sp>
      <p:sp>
        <p:nvSpPr>
          <p:cNvPr id="6" name="TextBox 5"/>
          <p:cNvSpPr txBox="1"/>
          <p:nvPr/>
        </p:nvSpPr>
        <p:spPr>
          <a:xfrm>
            <a:off x="1371600" y="3291840"/>
            <a:ext cx="9445752" cy="1097280"/>
          </a:xfrm>
          <a:prstGeom prst="rect">
            <a:avLst/>
          </a:prstGeom>
          <a:noFill/>
        </p:spPr>
        <p:txBody>
          <a:bodyPr wrap="square">
            <a:spAutoFit/>
          </a:bodyPr>
          <a:lstStyle/>
          <a:p>
            <a:pPr algn="ctr"/>
            <a:r>
              <a:rPr sz="1800" b="0" i="0">
                <a:solidFill>
                  <a:srgbClr val="8FBC8B"/>
                </a:solidFill>
                <a:latin typeface="Calibri"/>
              </a:rPr>
              <a:t>Nature · Sunlight · Movement · Whole Foods · Hydration
Meditation · Yoga · Community · Presence</a:t>
            </a:r>
          </a:p>
        </p:txBody>
      </p:sp>
      <p:sp>
        <p:nvSpPr>
          <p:cNvPr id="7" name="TextBox 6"/>
          <p:cNvSpPr txBox="1"/>
          <p:nvPr/>
        </p:nvSpPr>
        <p:spPr>
          <a:xfrm>
            <a:off x="1828800" y="4754880"/>
            <a:ext cx="8531352" cy="731520"/>
          </a:xfrm>
          <a:prstGeom prst="rect">
            <a:avLst/>
          </a:prstGeom>
          <a:noFill/>
        </p:spPr>
        <p:txBody>
          <a:bodyPr wrap="square">
            <a:spAutoFit/>
          </a:bodyPr>
          <a:lstStyle/>
          <a:p>
            <a:pPr algn="ctr"/>
            <a:r>
              <a:rPr sz="1600" b="0" i="1">
                <a:solidFill>
                  <a:srgbClr val="F5F0E8"/>
                </a:solidFill>
                <a:latin typeface="Georgia"/>
              </a:rPr>
              <a:t>"The greatest wealth is health." — Virgil</a:t>
            </a:r>
          </a:p>
        </p:txBody>
      </p:sp>
      <p:sp>
        <p:nvSpPr>
          <p:cNvPr id="8" name="TextBox 7"/>
          <p:cNvSpPr txBox="1"/>
          <p:nvPr/>
        </p:nvSpPr>
        <p:spPr>
          <a:xfrm>
            <a:off x="1371600" y="5760720"/>
            <a:ext cx="9445752" cy="640080"/>
          </a:xfrm>
          <a:prstGeom prst="rect">
            <a:avLst/>
          </a:prstGeom>
          <a:noFill/>
        </p:spPr>
        <p:txBody>
          <a:bodyPr wrap="square">
            <a:spAutoFit/>
          </a:bodyPr>
          <a:lstStyle/>
          <a:p>
            <a:pPr algn="ctr"/>
            <a:r>
              <a:rPr sz="1300" b="0" i="0">
                <a:solidFill>
                  <a:srgbClr val="B0B090"/>
                </a:solidFill>
                <a:latin typeface="Calibri"/>
              </a:rPr>
              <a:t>Inspired by Dr. Sebi · Dr. Robert Morse · Dr. Mark Hyman · Eckhart Tolle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457200" y="274320"/>
            <a:ext cx="1371600" cy="640080"/>
          </a:xfrm>
          <a:prstGeom prst="rect">
            <a:avLst/>
          </a:prstGeom>
          <a:noFill/>
        </p:spPr>
        <p:txBody>
          <a:bodyPr wrap="square">
            <a:spAutoFit/>
          </a:bodyPr>
          <a:lstStyle/>
          <a:p>
            <a:pPr algn="l"/>
            <a:r>
              <a:rPr sz="1400" b="0" i="0">
                <a:solidFill>
                  <a:srgbClr val="D4AF37"/>
                </a:solidFill>
                <a:latin typeface="Calibri"/>
              </a:rPr>
              <a:t>09</a:t>
            </a:r>
          </a:p>
        </p:txBody>
      </p:sp>
      <p:sp>
        <p:nvSpPr>
          <p:cNvPr id="4" name="TextBox 3"/>
          <p:cNvSpPr txBox="1"/>
          <p:nvPr/>
        </p:nvSpPr>
        <p:spPr>
          <a:xfrm>
            <a:off x="457200" y="548640"/>
            <a:ext cx="9601200" cy="822960"/>
          </a:xfrm>
          <a:prstGeom prst="rect">
            <a:avLst/>
          </a:prstGeom>
          <a:noFill/>
        </p:spPr>
        <p:txBody>
          <a:bodyPr wrap="square">
            <a:spAutoFit/>
          </a:bodyPr>
          <a:lstStyle/>
          <a:p>
            <a:pPr algn="l"/>
            <a:r>
              <a:rPr sz="3400" b="1" i="0">
                <a:solidFill>
                  <a:srgbClr val="FFFFFF"/>
                </a:solidFill>
                <a:latin typeface="Georgia"/>
              </a:rPr>
              <a:t>PRESENCE &amp; CONSCIOUS LIVING</a:t>
            </a:r>
          </a:p>
        </p:txBody>
      </p:sp>
      <p:sp>
        <p:nvSpPr>
          <p:cNvPr id="5" name="Rectangle 4"/>
          <p:cNvSpPr/>
          <p:nvPr/>
        </p:nvSpPr>
        <p:spPr>
          <a:xfrm>
            <a:off x="457200" y="1463040"/>
            <a:ext cx="3200400" cy="36576"/>
          </a:xfrm>
          <a:prstGeom prst="rect">
            <a:avLst/>
          </a:prstGeom>
          <a:solidFill>
            <a:srgbClr val="D4AF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1645920"/>
            <a:ext cx="6858000" cy="1005840"/>
          </a:xfrm>
          <a:prstGeom prst="rect">
            <a:avLst/>
          </a:prstGeom>
          <a:noFill/>
        </p:spPr>
        <p:txBody>
          <a:bodyPr wrap="square">
            <a:spAutoFit/>
          </a:bodyPr>
          <a:lstStyle/>
          <a:p>
            <a:pPr algn="l"/>
            <a:r>
              <a:rPr sz="1700" b="0" i="1">
                <a:solidFill>
                  <a:srgbClr val="F5F0E8"/>
                </a:solidFill>
                <a:latin typeface="Georgia"/>
              </a:rPr>
              <a:t>"Realize deeply that the present moment is all you ever have."
— Eckhart Tolle, The Power of Now</a:t>
            </a:r>
          </a:p>
        </p:txBody>
      </p:sp>
      <p:sp>
        <p:nvSpPr>
          <p:cNvPr id="7" name="TextBox 6"/>
          <p:cNvSpPr txBox="1"/>
          <p:nvPr/>
        </p:nvSpPr>
        <p:spPr>
          <a:xfrm>
            <a:off x="457200" y="2743200"/>
            <a:ext cx="6858000" cy="3474720"/>
          </a:xfrm>
          <a:prstGeom prst="rect">
            <a:avLst/>
          </a:prstGeom>
          <a:noFill/>
        </p:spPr>
        <p:txBody>
          <a:bodyPr wrap="square">
            <a:spAutoFit/>
          </a:bodyPr>
          <a:lstStyle/>
          <a:p>
            <a:pPr algn="l">
              <a:spcBef>
                <a:spcPts val="400"/>
              </a:spcBef>
            </a:pPr>
            <a:r>
              <a:rPr sz="1600">
                <a:solidFill>
                  <a:srgbClr val="F5F0E8"/>
                </a:solidFill>
                <a:latin typeface="Calibri"/>
              </a:rPr>
              <a:t>🌸  The average person spends 47% of waking hours mind-wandering (Harvard, 2010)</a:t>
            </a:r>
          </a:p>
          <a:p>
            <a:pPr algn="l">
              <a:spcBef>
                <a:spcPts val="400"/>
              </a:spcBef>
            </a:pPr>
            <a:r>
              <a:rPr sz="1600">
                <a:solidFill>
                  <a:srgbClr val="F5F0E8"/>
                </a:solidFill>
                <a:latin typeface="Calibri"/>
              </a:rPr>
              <a:t>🌸  Eckhart Tolle: the 'pain body' feeds on unconscious reactivity — presence dissolves it</a:t>
            </a:r>
          </a:p>
          <a:p>
            <a:pPr algn="l">
              <a:spcBef>
                <a:spcPts val="400"/>
              </a:spcBef>
            </a:pPr>
            <a:r>
              <a:rPr sz="1600">
                <a:solidFill>
                  <a:srgbClr val="F5F0E8"/>
                </a:solidFill>
                <a:latin typeface="Calibri"/>
              </a:rPr>
              <a:t>🌸  Thich Nhat Hanh: 'The present moment is the only moment available to us'</a:t>
            </a:r>
          </a:p>
          <a:p>
            <a:pPr algn="l">
              <a:spcBef>
                <a:spcPts val="400"/>
              </a:spcBef>
            </a:pPr>
            <a:r>
              <a:rPr sz="1600">
                <a:solidFill>
                  <a:srgbClr val="F5F0E8"/>
                </a:solidFill>
                <a:latin typeface="Calibri"/>
              </a:rPr>
              <a:t>🌸  Mindful eating reduces overeating by 40% and improves digestion significantly</a:t>
            </a:r>
          </a:p>
          <a:p>
            <a:pPr algn="l">
              <a:spcBef>
                <a:spcPts val="400"/>
              </a:spcBef>
            </a:pPr>
            <a:r>
              <a:rPr sz="1600">
                <a:solidFill>
                  <a:srgbClr val="F5F0E8"/>
                </a:solidFill>
                <a:latin typeface="Calibri"/>
              </a:rPr>
              <a:t>🌸  Digital detox for 24 hours reduces cortisol levels measurably (University of Surrey)</a:t>
            </a:r>
          </a:p>
          <a:p>
            <a:pPr algn="l">
              <a:spcBef>
                <a:spcPts val="400"/>
              </a:spcBef>
            </a:pPr>
            <a:r>
              <a:rPr sz="1600">
                <a:solidFill>
                  <a:srgbClr val="F5F0E8"/>
                </a:solidFill>
                <a:latin typeface="Calibri"/>
              </a:rPr>
              <a:t>🌸  Gratitude practice rewires the brain toward positivity in 21 days (Shawn Achor)</a:t>
            </a:r>
          </a:p>
        </p:txBody>
      </p:sp>
      <p:sp>
        <p:nvSpPr>
          <p:cNvPr id="8" name="TextBox 7"/>
          <p:cNvSpPr txBox="1"/>
          <p:nvPr/>
        </p:nvSpPr>
        <p:spPr>
          <a:xfrm>
            <a:off x="7132320" y="2286000"/>
            <a:ext cx="4572000" cy="2286000"/>
          </a:xfrm>
          <a:prstGeom prst="rect">
            <a:avLst/>
          </a:prstGeom>
          <a:noFill/>
        </p:spPr>
        <p:txBody>
          <a:bodyPr wrap="square">
            <a:spAutoFit/>
          </a:bodyPr>
          <a:lstStyle/>
          <a:p>
            <a:pPr algn="l"/>
            <a:r>
              <a:rPr sz="1500" b="0" i="1">
                <a:solidFill>
                  <a:srgbClr val="8FBC8B"/>
                </a:solidFill>
                <a:latin typeface="Georgia"/>
              </a:rPr>
              <a:t>PRACTICE: Phone-free mornings. Eat without screens. Take 3 conscious breaths before each meal. Keep a gratitude journal. Notice beauty in ordinary moments.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457200" y="274320"/>
            <a:ext cx="11274552" cy="822960"/>
          </a:xfrm>
          <a:prstGeom prst="rect">
            <a:avLst/>
          </a:prstGeom>
          <a:noFill/>
        </p:spPr>
        <p:txBody>
          <a:bodyPr wrap="square">
            <a:spAutoFit/>
          </a:bodyPr>
          <a:lstStyle/>
          <a:p>
            <a:pPr algn="ctr"/>
            <a:r>
              <a:rPr sz="3400" b="1" i="0">
                <a:solidFill>
                  <a:srgbClr val="D4AF37"/>
                </a:solidFill>
                <a:latin typeface="Georgia"/>
              </a:rPr>
              <a:t>THE 9 PILLARS OF MINDFUL LIVING</a:t>
            </a:r>
          </a:p>
        </p:txBody>
      </p:sp>
      <p:sp>
        <p:nvSpPr>
          <p:cNvPr id="4" name="Rectangle 3"/>
          <p:cNvSpPr/>
          <p:nvPr/>
        </p:nvSpPr>
        <p:spPr>
          <a:xfrm>
            <a:off x="1828800" y="1188720"/>
            <a:ext cx="8531352" cy="36576"/>
          </a:xfrm>
          <a:prstGeom prst="rect">
            <a:avLst/>
          </a:prstGeom>
          <a:solidFill>
            <a:srgbClr val="D4AF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365760" y="1463040"/>
            <a:ext cx="3474720" cy="457200"/>
          </a:xfrm>
          <a:prstGeom prst="rect">
            <a:avLst/>
          </a:prstGeom>
          <a:noFill/>
        </p:spPr>
        <p:txBody>
          <a:bodyPr wrap="square">
            <a:spAutoFit/>
          </a:bodyPr>
          <a:lstStyle/>
          <a:p>
            <a:pPr algn="l"/>
            <a:r>
              <a:rPr sz="1700" b="1" i="0">
                <a:solidFill>
                  <a:srgbClr val="D4AF37"/>
                </a:solidFill>
                <a:latin typeface="Georgia"/>
              </a:rPr>
              <a:t>🌿 Nature</a:t>
            </a:r>
          </a:p>
        </p:txBody>
      </p:sp>
      <p:sp>
        <p:nvSpPr>
          <p:cNvPr id="6" name="TextBox 5"/>
          <p:cNvSpPr txBox="1"/>
          <p:nvPr/>
        </p:nvSpPr>
        <p:spPr>
          <a:xfrm>
            <a:off x="365760" y="1920240"/>
            <a:ext cx="3474720" cy="731520"/>
          </a:xfrm>
          <a:prstGeom prst="rect">
            <a:avLst/>
          </a:prstGeom>
          <a:noFill/>
        </p:spPr>
        <p:txBody>
          <a:bodyPr wrap="square">
            <a:spAutoFit/>
          </a:bodyPr>
          <a:lstStyle/>
          <a:p>
            <a:pPr algn="l"/>
            <a:r>
              <a:rPr sz="1400" b="0" i="0">
                <a:solidFill>
                  <a:srgbClr val="F5F0E8"/>
                </a:solidFill>
                <a:latin typeface="Calibri"/>
              </a:rPr>
              <a:t>Ground daily. Touch earth.</a:t>
            </a:r>
          </a:p>
        </p:txBody>
      </p:sp>
      <p:sp>
        <p:nvSpPr>
          <p:cNvPr id="7" name="TextBox 6"/>
          <p:cNvSpPr txBox="1"/>
          <p:nvPr/>
        </p:nvSpPr>
        <p:spPr>
          <a:xfrm>
            <a:off x="4023360" y="1463040"/>
            <a:ext cx="3474720" cy="457200"/>
          </a:xfrm>
          <a:prstGeom prst="rect">
            <a:avLst/>
          </a:prstGeom>
          <a:noFill/>
        </p:spPr>
        <p:txBody>
          <a:bodyPr wrap="square">
            <a:spAutoFit/>
          </a:bodyPr>
          <a:lstStyle/>
          <a:p>
            <a:pPr algn="l"/>
            <a:r>
              <a:rPr sz="1700" b="1" i="0">
                <a:solidFill>
                  <a:srgbClr val="D4AF37"/>
                </a:solidFill>
                <a:latin typeface="Georgia"/>
              </a:rPr>
              <a:t>☀️ Sunlight</a:t>
            </a:r>
          </a:p>
        </p:txBody>
      </p:sp>
      <p:sp>
        <p:nvSpPr>
          <p:cNvPr id="8" name="TextBox 7"/>
          <p:cNvSpPr txBox="1"/>
          <p:nvPr/>
        </p:nvSpPr>
        <p:spPr>
          <a:xfrm>
            <a:off x="4023360" y="1920240"/>
            <a:ext cx="3474720" cy="731520"/>
          </a:xfrm>
          <a:prstGeom prst="rect">
            <a:avLst/>
          </a:prstGeom>
          <a:noFill/>
        </p:spPr>
        <p:txBody>
          <a:bodyPr wrap="square">
            <a:spAutoFit/>
          </a:bodyPr>
          <a:lstStyle/>
          <a:p>
            <a:pPr algn="l"/>
            <a:r>
              <a:rPr sz="1400" b="0" i="0">
                <a:solidFill>
                  <a:srgbClr val="F5F0E8"/>
                </a:solidFill>
                <a:latin typeface="Calibri"/>
              </a:rPr>
              <a:t>Morning light. Vitamin D.</a:t>
            </a:r>
          </a:p>
        </p:txBody>
      </p:sp>
      <p:sp>
        <p:nvSpPr>
          <p:cNvPr id="9" name="TextBox 8"/>
          <p:cNvSpPr txBox="1"/>
          <p:nvPr/>
        </p:nvSpPr>
        <p:spPr>
          <a:xfrm>
            <a:off x="7680960" y="1463040"/>
            <a:ext cx="3474720" cy="457200"/>
          </a:xfrm>
          <a:prstGeom prst="rect">
            <a:avLst/>
          </a:prstGeom>
          <a:noFill/>
        </p:spPr>
        <p:txBody>
          <a:bodyPr wrap="square">
            <a:spAutoFit/>
          </a:bodyPr>
          <a:lstStyle/>
          <a:p>
            <a:pPr algn="l"/>
            <a:r>
              <a:rPr sz="1700" b="1" i="0">
                <a:solidFill>
                  <a:srgbClr val="D4AF37"/>
                </a:solidFill>
                <a:latin typeface="Georgia"/>
              </a:rPr>
              <a:t>🏃 Movement</a:t>
            </a:r>
          </a:p>
        </p:txBody>
      </p:sp>
      <p:sp>
        <p:nvSpPr>
          <p:cNvPr id="10" name="TextBox 9"/>
          <p:cNvSpPr txBox="1"/>
          <p:nvPr/>
        </p:nvSpPr>
        <p:spPr>
          <a:xfrm>
            <a:off x="7680960" y="1920240"/>
            <a:ext cx="3474720" cy="731520"/>
          </a:xfrm>
          <a:prstGeom prst="rect">
            <a:avLst/>
          </a:prstGeom>
          <a:noFill/>
        </p:spPr>
        <p:txBody>
          <a:bodyPr wrap="square">
            <a:spAutoFit/>
          </a:bodyPr>
          <a:lstStyle/>
          <a:p>
            <a:pPr algn="l"/>
            <a:r>
              <a:rPr sz="1400" b="0" i="0">
                <a:solidFill>
                  <a:srgbClr val="F5F0E8"/>
                </a:solidFill>
                <a:latin typeface="Calibri"/>
              </a:rPr>
              <a:t>Move lymph. Move joy.</a:t>
            </a:r>
          </a:p>
        </p:txBody>
      </p:sp>
      <p:sp>
        <p:nvSpPr>
          <p:cNvPr id="11" name="TextBox 10"/>
          <p:cNvSpPr txBox="1"/>
          <p:nvPr/>
        </p:nvSpPr>
        <p:spPr>
          <a:xfrm>
            <a:off x="365760" y="2926080"/>
            <a:ext cx="3474720" cy="457200"/>
          </a:xfrm>
          <a:prstGeom prst="rect">
            <a:avLst/>
          </a:prstGeom>
          <a:noFill/>
        </p:spPr>
        <p:txBody>
          <a:bodyPr wrap="square">
            <a:spAutoFit/>
          </a:bodyPr>
          <a:lstStyle/>
          <a:p>
            <a:pPr algn="l"/>
            <a:r>
              <a:rPr sz="1700" b="1" i="0">
                <a:solidFill>
                  <a:srgbClr val="D4AF37"/>
                </a:solidFill>
                <a:latin typeface="Georgia"/>
              </a:rPr>
              <a:t>🥦 Whole Foods</a:t>
            </a:r>
          </a:p>
        </p:txBody>
      </p:sp>
      <p:sp>
        <p:nvSpPr>
          <p:cNvPr id="12" name="TextBox 11"/>
          <p:cNvSpPr txBox="1"/>
          <p:nvPr/>
        </p:nvSpPr>
        <p:spPr>
          <a:xfrm>
            <a:off x="365760" y="3383280"/>
            <a:ext cx="3474720" cy="731520"/>
          </a:xfrm>
          <a:prstGeom prst="rect">
            <a:avLst/>
          </a:prstGeom>
          <a:noFill/>
        </p:spPr>
        <p:txBody>
          <a:bodyPr wrap="square">
            <a:spAutoFit/>
          </a:bodyPr>
          <a:lstStyle/>
          <a:p>
            <a:pPr algn="l"/>
            <a:r>
              <a:rPr sz="1400" b="0" i="0">
                <a:solidFill>
                  <a:srgbClr val="F5F0E8"/>
                </a:solidFill>
                <a:latin typeface="Calibri"/>
              </a:rPr>
              <a:t>Electric. Alkaline. Alive.</a:t>
            </a:r>
          </a:p>
        </p:txBody>
      </p:sp>
      <p:sp>
        <p:nvSpPr>
          <p:cNvPr id="13" name="TextBox 12"/>
          <p:cNvSpPr txBox="1"/>
          <p:nvPr/>
        </p:nvSpPr>
        <p:spPr>
          <a:xfrm>
            <a:off x="4023360" y="2926080"/>
            <a:ext cx="3474720" cy="457200"/>
          </a:xfrm>
          <a:prstGeom prst="rect">
            <a:avLst/>
          </a:prstGeom>
          <a:noFill/>
        </p:spPr>
        <p:txBody>
          <a:bodyPr wrap="square">
            <a:spAutoFit/>
          </a:bodyPr>
          <a:lstStyle/>
          <a:p>
            <a:pPr algn="l"/>
            <a:r>
              <a:rPr sz="1700" b="1" i="0">
                <a:solidFill>
                  <a:srgbClr val="D4AF37"/>
                </a:solidFill>
                <a:latin typeface="Georgia"/>
              </a:rPr>
              <a:t>💧 Hydration</a:t>
            </a:r>
          </a:p>
        </p:txBody>
      </p:sp>
      <p:sp>
        <p:nvSpPr>
          <p:cNvPr id="14" name="TextBox 13"/>
          <p:cNvSpPr txBox="1"/>
          <p:nvPr/>
        </p:nvSpPr>
        <p:spPr>
          <a:xfrm>
            <a:off x="4023360" y="3383280"/>
            <a:ext cx="3474720" cy="731520"/>
          </a:xfrm>
          <a:prstGeom prst="rect">
            <a:avLst/>
          </a:prstGeom>
          <a:noFill/>
        </p:spPr>
        <p:txBody>
          <a:bodyPr wrap="square">
            <a:spAutoFit/>
          </a:bodyPr>
          <a:lstStyle/>
          <a:p>
            <a:pPr algn="l"/>
            <a:r>
              <a:rPr sz="1400" b="0" i="0">
                <a:solidFill>
                  <a:srgbClr val="F5F0E8"/>
                </a:solidFill>
                <a:latin typeface="Calibri"/>
              </a:rPr>
              <a:t>Half weight in oz. Clean water.</a:t>
            </a:r>
          </a:p>
        </p:txBody>
      </p:sp>
      <p:sp>
        <p:nvSpPr>
          <p:cNvPr id="15" name="TextBox 14"/>
          <p:cNvSpPr txBox="1"/>
          <p:nvPr/>
        </p:nvSpPr>
        <p:spPr>
          <a:xfrm>
            <a:off x="7680960" y="2926080"/>
            <a:ext cx="3474720" cy="457200"/>
          </a:xfrm>
          <a:prstGeom prst="rect">
            <a:avLst/>
          </a:prstGeom>
          <a:noFill/>
        </p:spPr>
        <p:txBody>
          <a:bodyPr wrap="square">
            <a:spAutoFit/>
          </a:bodyPr>
          <a:lstStyle/>
          <a:p>
            <a:pPr algn="l"/>
            <a:r>
              <a:rPr sz="1700" b="1" i="0">
                <a:solidFill>
                  <a:srgbClr val="D4AF37"/>
                </a:solidFill>
                <a:latin typeface="Georgia"/>
              </a:rPr>
              <a:t>🧘 Meditation</a:t>
            </a:r>
          </a:p>
        </p:txBody>
      </p:sp>
      <p:sp>
        <p:nvSpPr>
          <p:cNvPr id="16" name="TextBox 15"/>
          <p:cNvSpPr txBox="1"/>
          <p:nvPr/>
        </p:nvSpPr>
        <p:spPr>
          <a:xfrm>
            <a:off x="7680960" y="3383280"/>
            <a:ext cx="3474720" cy="731520"/>
          </a:xfrm>
          <a:prstGeom prst="rect">
            <a:avLst/>
          </a:prstGeom>
          <a:noFill/>
        </p:spPr>
        <p:txBody>
          <a:bodyPr wrap="square">
            <a:spAutoFit/>
          </a:bodyPr>
          <a:lstStyle/>
          <a:p>
            <a:pPr algn="l"/>
            <a:r>
              <a:rPr sz="1400" b="0" i="0">
                <a:solidFill>
                  <a:srgbClr val="F5F0E8"/>
                </a:solidFill>
                <a:latin typeface="Calibri"/>
              </a:rPr>
              <a:t>20 min daily. Rewire mind.</a:t>
            </a:r>
          </a:p>
        </p:txBody>
      </p:sp>
      <p:sp>
        <p:nvSpPr>
          <p:cNvPr id="17" name="TextBox 16"/>
          <p:cNvSpPr txBox="1"/>
          <p:nvPr/>
        </p:nvSpPr>
        <p:spPr>
          <a:xfrm>
            <a:off x="365760" y="4389120"/>
            <a:ext cx="3474720" cy="457200"/>
          </a:xfrm>
          <a:prstGeom prst="rect">
            <a:avLst/>
          </a:prstGeom>
          <a:noFill/>
        </p:spPr>
        <p:txBody>
          <a:bodyPr wrap="square">
            <a:spAutoFit/>
          </a:bodyPr>
          <a:lstStyle/>
          <a:p>
            <a:pPr algn="l"/>
            <a:r>
              <a:rPr sz="1700" b="1" i="0">
                <a:solidFill>
                  <a:srgbClr val="D4AF37"/>
                </a:solidFill>
                <a:latin typeface="Georgia"/>
              </a:rPr>
              <a:t>🧘‍♀️ Yoga</a:t>
            </a:r>
          </a:p>
        </p:txBody>
      </p:sp>
      <p:sp>
        <p:nvSpPr>
          <p:cNvPr id="18" name="TextBox 17"/>
          <p:cNvSpPr txBox="1"/>
          <p:nvPr/>
        </p:nvSpPr>
        <p:spPr>
          <a:xfrm>
            <a:off x="365760" y="4846320"/>
            <a:ext cx="3474720" cy="731520"/>
          </a:xfrm>
          <a:prstGeom prst="rect">
            <a:avLst/>
          </a:prstGeom>
          <a:noFill/>
        </p:spPr>
        <p:txBody>
          <a:bodyPr wrap="square">
            <a:spAutoFit/>
          </a:bodyPr>
          <a:lstStyle/>
          <a:p>
            <a:pPr algn="l"/>
            <a:r>
              <a:rPr sz="1400" b="0" i="0">
                <a:solidFill>
                  <a:srgbClr val="F5F0E8"/>
                </a:solidFill>
                <a:latin typeface="Calibri"/>
              </a:rPr>
              <a:t>Breath + body. Release trauma.</a:t>
            </a:r>
          </a:p>
        </p:txBody>
      </p:sp>
      <p:sp>
        <p:nvSpPr>
          <p:cNvPr id="19" name="TextBox 18"/>
          <p:cNvSpPr txBox="1"/>
          <p:nvPr/>
        </p:nvSpPr>
        <p:spPr>
          <a:xfrm>
            <a:off x="4023360" y="4389120"/>
            <a:ext cx="3474720" cy="457200"/>
          </a:xfrm>
          <a:prstGeom prst="rect">
            <a:avLst/>
          </a:prstGeom>
          <a:noFill/>
        </p:spPr>
        <p:txBody>
          <a:bodyPr wrap="square">
            <a:spAutoFit/>
          </a:bodyPr>
          <a:lstStyle/>
          <a:p>
            <a:pPr algn="l"/>
            <a:r>
              <a:rPr sz="1700" b="1" i="0">
                <a:solidFill>
                  <a:srgbClr val="D4AF37"/>
                </a:solidFill>
                <a:latin typeface="Georgia"/>
              </a:rPr>
              <a:t>🤝 Community</a:t>
            </a:r>
          </a:p>
        </p:txBody>
      </p:sp>
      <p:sp>
        <p:nvSpPr>
          <p:cNvPr id="20" name="TextBox 19"/>
          <p:cNvSpPr txBox="1"/>
          <p:nvPr/>
        </p:nvSpPr>
        <p:spPr>
          <a:xfrm>
            <a:off x="4023360" y="4846320"/>
            <a:ext cx="3474720" cy="731520"/>
          </a:xfrm>
          <a:prstGeom prst="rect">
            <a:avLst/>
          </a:prstGeom>
          <a:noFill/>
        </p:spPr>
        <p:txBody>
          <a:bodyPr wrap="square">
            <a:spAutoFit/>
          </a:bodyPr>
          <a:lstStyle/>
          <a:p>
            <a:pPr algn="l"/>
            <a:r>
              <a:rPr sz="1400" b="0" i="0">
                <a:solidFill>
                  <a:srgbClr val="F5F0E8"/>
                </a:solidFill>
                <a:latin typeface="Calibri"/>
              </a:rPr>
              <a:t>Deep bonds. Serve others.</a:t>
            </a:r>
          </a:p>
        </p:txBody>
      </p:sp>
      <p:sp>
        <p:nvSpPr>
          <p:cNvPr id="21" name="TextBox 20"/>
          <p:cNvSpPr txBox="1"/>
          <p:nvPr/>
        </p:nvSpPr>
        <p:spPr>
          <a:xfrm>
            <a:off x="7680960" y="4389120"/>
            <a:ext cx="3474720" cy="457200"/>
          </a:xfrm>
          <a:prstGeom prst="rect">
            <a:avLst/>
          </a:prstGeom>
          <a:noFill/>
        </p:spPr>
        <p:txBody>
          <a:bodyPr wrap="square">
            <a:spAutoFit/>
          </a:bodyPr>
          <a:lstStyle/>
          <a:p>
            <a:pPr algn="l"/>
            <a:r>
              <a:rPr sz="1700" b="1" i="0">
                <a:solidFill>
                  <a:srgbClr val="D4AF37"/>
                </a:solidFill>
                <a:latin typeface="Georgia"/>
              </a:rPr>
              <a:t>🌸 Presence</a:t>
            </a:r>
          </a:p>
        </p:txBody>
      </p:sp>
      <p:sp>
        <p:nvSpPr>
          <p:cNvPr id="22" name="TextBox 21"/>
          <p:cNvSpPr txBox="1"/>
          <p:nvPr/>
        </p:nvSpPr>
        <p:spPr>
          <a:xfrm>
            <a:off x="7680960" y="4846320"/>
            <a:ext cx="3474720" cy="731520"/>
          </a:xfrm>
          <a:prstGeom prst="rect">
            <a:avLst/>
          </a:prstGeom>
          <a:noFill/>
        </p:spPr>
        <p:txBody>
          <a:bodyPr wrap="square">
            <a:spAutoFit/>
          </a:bodyPr>
          <a:lstStyle/>
          <a:p>
            <a:pPr algn="l"/>
            <a:r>
              <a:rPr sz="1400" b="0" i="0">
                <a:solidFill>
                  <a:srgbClr val="F5F0E8"/>
                </a:solidFill>
                <a:latin typeface="Calibri"/>
              </a:rPr>
              <a:t>Now is all. Be here.</a:t>
            </a:r>
          </a:p>
        </p:txBody>
      </p:sp>
      <p:sp>
        <p:nvSpPr>
          <p:cNvPr id="23" name="TextBox 22"/>
          <p:cNvSpPr txBox="1"/>
          <p:nvPr/>
        </p:nvSpPr>
        <p:spPr>
          <a:xfrm>
            <a:off x="457200" y="6217920"/>
            <a:ext cx="11274552" cy="457200"/>
          </a:xfrm>
          <a:prstGeom prst="rect">
            <a:avLst/>
          </a:prstGeom>
          <a:noFill/>
        </p:spPr>
        <p:txBody>
          <a:bodyPr wrap="square">
            <a:spAutoFit/>
          </a:bodyPr>
          <a:lstStyle/>
          <a:p>
            <a:pPr algn="ctr"/>
            <a:r>
              <a:rPr sz="1500" b="0" i="1">
                <a:solidFill>
                  <a:srgbClr val="8FBC8B"/>
                </a:solidFill>
                <a:latin typeface="Georgia"/>
              </a:rPr>
              <a:t>"Health is not merely the absence of disease — it is the full expression of life."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457200" y="731520"/>
            <a:ext cx="11274552" cy="914400"/>
          </a:xfrm>
          <a:prstGeom prst="rect">
            <a:avLst/>
          </a:prstGeom>
          <a:noFill/>
        </p:spPr>
        <p:txBody>
          <a:bodyPr wrap="square">
            <a:spAutoFit/>
          </a:bodyPr>
          <a:lstStyle/>
          <a:p>
            <a:pPr algn="ctr"/>
            <a:r>
              <a:rPr sz="4200" b="1" i="0">
                <a:solidFill>
                  <a:srgbClr val="D4AF37"/>
                </a:solidFill>
                <a:latin typeface="Georgia"/>
              </a:rPr>
              <a:t>YOUR JOURNEY BEGINS NOW</a:t>
            </a:r>
          </a:p>
        </p:txBody>
      </p:sp>
      <p:sp>
        <p:nvSpPr>
          <p:cNvPr id="4" name="Rectangle 3"/>
          <p:cNvSpPr/>
          <p:nvPr/>
        </p:nvSpPr>
        <p:spPr>
          <a:xfrm>
            <a:off x="2743200" y="1828800"/>
            <a:ext cx="6702552" cy="36576"/>
          </a:xfrm>
          <a:prstGeom prst="rect">
            <a:avLst/>
          </a:prstGeom>
          <a:solidFill>
            <a:srgbClr val="D4AF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1371600" y="2011680"/>
            <a:ext cx="9445752" cy="914400"/>
          </a:xfrm>
          <a:prstGeom prst="rect">
            <a:avLst/>
          </a:prstGeom>
          <a:noFill/>
        </p:spPr>
        <p:txBody>
          <a:bodyPr wrap="square">
            <a:spAutoFit/>
          </a:bodyPr>
          <a:lstStyle/>
          <a:p>
            <a:pPr algn="ctr"/>
            <a:r>
              <a:rPr sz="2000" b="0" i="1">
                <a:solidFill>
                  <a:srgbClr val="F5F0E8"/>
                </a:solidFill>
                <a:latin typeface="Georgia"/>
              </a:rPr>
              <a:t>"The secret of getting ahead is getting started."
— Mark Twain</a:t>
            </a:r>
          </a:p>
        </p:txBody>
      </p:sp>
      <p:sp>
        <p:nvSpPr>
          <p:cNvPr id="6" name="TextBox 5"/>
          <p:cNvSpPr txBox="1"/>
          <p:nvPr/>
        </p:nvSpPr>
        <p:spPr>
          <a:xfrm>
            <a:off x="1828800" y="3108960"/>
            <a:ext cx="8531352" cy="2286000"/>
          </a:xfrm>
          <a:prstGeom prst="rect">
            <a:avLst/>
          </a:prstGeom>
          <a:noFill/>
        </p:spPr>
        <p:txBody>
          <a:bodyPr wrap="square">
            <a:spAutoFit/>
          </a:bodyPr>
          <a:lstStyle/>
          <a:p>
            <a:pPr algn="ctr">
              <a:spcBef>
                <a:spcPts val="400"/>
              </a:spcBef>
            </a:pPr>
            <a:r>
              <a:rPr sz="1800">
                <a:solidFill>
                  <a:srgbClr val="F5F0E8"/>
                </a:solidFill>
                <a:latin typeface="Calibri"/>
              </a:rPr>
              <a:t>✦  Choose ONE pillar to begin with this week</a:t>
            </a:r>
          </a:p>
          <a:p>
            <a:pPr algn="ctr">
              <a:spcBef>
                <a:spcPts val="400"/>
              </a:spcBef>
            </a:pPr>
            <a:r>
              <a:rPr sz="1800">
                <a:solidFill>
                  <a:srgbClr val="F5F0E8"/>
                </a:solidFill>
                <a:latin typeface="Calibri"/>
              </a:rPr>
              <a:t>✦  Stack habits gradually — add one new practice each month</a:t>
            </a:r>
          </a:p>
          <a:p>
            <a:pPr algn="ctr">
              <a:spcBef>
                <a:spcPts val="400"/>
              </a:spcBef>
            </a:pPr>
            <a:r>
              <a:rPr sz="1800">
                <a:solidFill>
                  <a:srgbClr val="F5F0E8"/>
                </a:solidFill>
                <a:latin typeface="Calibri"/>
              </a:rPr>
              <a:t>✦  Journal your journey — awareness accelerates transformation</a:t>
            </a:r>
          </a:p>
          <a:p>
            <a:pPr algn="ctr">
              <a:spcBef>
                <a:spcPts val="400"/>
              </a:spcBef>
            </a:pPr>
            <a:r>
              <a:rPr sz="1800">
                <a:solidFill>
                  <a:srgbClr val="F5F0E8"/>
                </a:solidFill>
                <a:latin typeface="Calibri"/>
              </a:rPr>
              <a:t>✦  Find your community — healing is amplified in collective</a:t>
            </a:r>
          </a:p>
          <a:p>
            <a:pPr algn="ctr">
              <a:spcBef>
                <a:spcPts val="400"/>
              </a:spcBef>
            </a:pPr>
            <a:r>
              <a:rPr sz="1800">
                <a:solidFill>
                  <a:srgbClr val="F5F0E8"/>
                </a:solidFill>
                <a:latin typeface="Calibri"/>
              </a:rPr>
              <a:t>✦  Be patient and compassionate with yourself — this is a lifelong practice</a:t>
            </a:r>
          </a:p>
        </p:txBody>
      </p:sp>
      <p:sp>
        <p:nvSpPr>
          <p:cNvPr id="7" name="TextBox 6"/>
          <p:cNvSpPr txBox="1"/>
          <p:nvPr/>
        </p:nvSpPr>
        <p:spPr>
          <a:xfrm>
            <a:off x="1371600" y="5577840"/>
            <a:ext cx="9445752" cy="914400"/>
          </a:xfrm>
          <a:prstGeom prst="rect">
            <a:avLst/>
          </a:prstGeom>
          <a:noFill/>
        </p:spPr>
        <p:txBody>
          <a:bodyPr wrap="square">
            <a:spAutoFit/>
          </a:bodyPr>
          <a:lstStyle/>
          <a:p>
            <a:pPr algn="ctr"/>
            <a:r>
              <a:rPr sz="1800" b="0" i="1">
                <a:solidFill>
                  <a:srgbClr val="8FBC8B"/>
                </a:solidFill>
                <a:latin typeface="Georgia"/>
              </a:rPr>
              <a:t>"You are the medicine. You are the healer. You are the miracle."
— Dr. Joe Dispenza</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457200" y="274320"/>
            <a:ext cx="1371600" cy="640080"/>
          </a:xfrm>
          <a:prstGeom prst="rect">
            <a:avLst/>
          </a:prstGeom>
          <a:noFill/>
        </p:spPr>
        <p:txBody>
          <a:bodyPr wrap="square">
            <a:spAutoFit/>
          </a:bodyPr>
          <a:lstStyle/>
          <a:p>
            <a:pPr algn="l"/>
            <a:r>
              <a:rPr sz="1400" b="0" i="0">
                <a:solidFill>
                  <a:srgbClr val="D4AF37"/>
                </a:solidFill>
                <a:latin typeface="Calibri"/>
              </a:rPr>
              <a:t>01</a:t>
            </a:r>
          </a:p>
        </p:txBody>
      </p:sp>
      <p:sp>
        <p:nvSpPr>
          <p:cNvPr id="4" name="TextBox 3"/>
          <p:cNvSpPr txBox="1"/>
          <p:nvPr/>
        </p:nvSpPr>
        <p:spPr>
          <a:xfrm>
            <a:off x="457200" y="548640"/>
            <a:ext cx="7315200" cy="822960"/>
          </a:xfrm>
          <a:prstGeom prst="rect">
            <a:avLst/>
          </a:prstGeom>
          <a:noFill/>
        </p:spPr>
        <p:txBody>
          <a:bodyPr wrap="square">
            <a:spAutoFit/>
          </a:bodyPr>
          <a:lstStyle/>
          <a:p>
            <a:pPr algn="l"/>
            <a:r>
              <a:rPr sz="3600" b="1" i="0">
                <a:solidFill>
                  <a:srgbClr val="FFFFFF"/>
                </a:solidFill>
                <a:latin typeface="Georgia"/>
              </a:rPr>
              <a:t>NATURE &amp; GROUNDING</a:t>
            </a:r>
          </a:p>
        </p:txBody>
      </p:sp>
      <p:sp>
        <p:nvSpPr>
          <p:cNvPr id="5" name="Rectangle 4"/>
          <p:cNvSpPr/>
          <p:nvPr/>
        </p:nvSpPr>
        <p:spPr>
          <a:xfrm>
            <a:off x="457200" y="1463040"/>
            <a:ext cx="3200400" cy="36576"/>
          </a:xfrm>
          <a:prstGeom prst="rect">
            <a:avLst/>
          </a:prstGeom>
          <a:solidFill>
            <a:srgbClr val="D4AF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1645920"/>
            <a:ext cx="5943600" cy="1005840"/>
          </a:xfrm>
          <a:prstGeom prst="rect">
            <a:avLst/>
          </a:prstGeom>
          <a:noFill/>
        </p:spPr>
        <p:txBody>
          <a:bodyPr wrap="square">
            <a:spAutoFit/>
          </a:bodyPr>
          <a:lstStyle/>
          <a:p>
            <a:pPr algn="l"/>
            <a:r>
              <a:rPr sz="1700" b="0" i="1">
                <a:solidFill>
                  <a:srgbClr val="F5F0E8"/>
                </a:solidFill>
                <a:latin typeface="Georgia"/>
              </a:rPr>
              <a:t>"In every walk with nature, one receives far more than he seeks."
— John Muir</a:t>
            </a:r>
          </a:p>
        </p:txBody>
      </p:sp>
      <p:sp>
        <p:nvSpPr>
          <p:cNvPr id="7" name="TextBox 6"/>
          <p:cNvSpPr txBox="1"/>
          <p:nvPr/>
        </p:nvSpPr>
        <p:spPr>
          <a:xfrm>
            <a:off x="457200" y="2743200"/>
            <a:ext cx="6858000" cy="3200400"/>
          </a:xfrm>
          <a:prstGeom prst="rect">
            <a:avLst/>
          </a:prstGeom>
          <a:noFill/>
        </p:spPr>
        <p:txBody>
          <a:bodyPr wrap="square">
            <a:spAutoFit/>
          </a:bodyPr>
          <a:lstStyle/>
          <a:p>
            <a:pPr algn="l">
              <a:spcBef>
                <a:spcPts val="400"/>
              </a:spcBef>
            </a:pPr>
            <a:r>
              <a:rPr sz="1600">
                <a:solidFill>
                  <a:srgbClr val="F5F0E8"/>
                </a:solidFill>
                <a:latin typeface="Calibri"/>
              </a:rPr>
              <a:t>🌿  Earthing reduces cortisol &amp; inflammation (Journal of Environmental &amp; Public Health, 2012)</a:t>
            </a:r>
          </a:p>
          <a:p>
            <a:pPr algn="l">
              <a:spcBef>
                <a:spcPts val="400"/>
              </a:spcBef>
            </a:pPr>
            <a:r>
              <a:rPr sz="1600">
                <a:solidFill>
                  <a:srgbClr val="F5F0E8"/>
                </a:solidFill>
                <a:latin typeface="Calibri"/>
              </a:rPr>
              <a:t>🌿  Forest bathing (Shinrin-yoku) lowers blood pressure &amp; boosts NK immune cells</a:t>
            </a:r>
          </a:p>
          <a:p>
            <a:pPr algn="l">
              <a:spcBef>
                <a:spcPts val="400"/>
              </a:spcBef>
            </a:pPr>
            <a:r>
              <a:rPr sz="1600">
                <a:solidFill>
                  <a:srgbClr val="F5F0E8"/>
                </a:solidFill>
                <a:latin typeface="Calibri"/>
              </a:rPr>
              <a:t>🌿  30 min in nature daily reduces anxiety by up to 28% (Mind UK study)</a:t>
            </a:r>
          </a:p>
          <a:p>
            <a:pPr algn="l">
              <a:spcBef>
                <a:spcPts val="400"/>
              </a:spcBef>
            </a:pPr>
            <a:r>
              <a:rPr sz="1600">
                <a:solidFill>
                  <a:srgbClr val="F5F0E8"/>
                </a:solidFill>
                <a:latin typeface="Calibri"/>
              </a:rPr>
              <a:t>🌿  Negative ions from soil &amp; plants elevate serotonin levels</a:t>
            </a:r>
          </a:p>
          <a:p>
            <a:pPr algn="l">
              <a:spcBef>
                <a:spcPts val="400"/>
              </a:spcBef>
            </a:pPr>
            <a:r>
              <a:rPr sz="1600">
                <a:solidFill>
                  <a:srgbClr val="F5F0E8"/>
                </a:solidFill>
                <a:latin typeface="Calibri"/>
              </a:rPr>
              <a:t>🌿  Dr. Sebi: 'The body heals itself when returned to its natural environment'</a:t>
            </a:r>
          </a:p>
        </p:txBody>
      </p:sp>
      <p:sp>
        <p:nvSpPr>
          <p:cNvPr id="8" name="TextBox 7"/>
          <p:cNvSpPr txBox="1"/>
          <p:nvPr/>
        </p:nvSpPr>
        <p:spPr>
          <a:xfrm>
            <a:off x="7132320" y="2286000"/>
            <a:ext cx="4572000" cy="1828800"/>
          </a:xfrm>
          <a:prstGeom prst="rect">
            <a:avLst/>
          </a:prstGeom>
          <a:noFill/>
        </p:spPr>
        <p:txBody>
          <a:bodyPr wrap="square">
            <a:spAutoFit/>
          </a:bodyPr>
          <a:lstStyle/>
          <a:p>
            <a:pPr algn="l"/>
            <a:r>
              <a:rPr sz="1500" b="0" i="1">
                <a:solidFill>
                  <a:srgbClr val="8FBC8B"/>
                </a:solidFill>
                <a:latin typeface="Georgia"/>
              </a:rPr>
              <a:t>PRACTICE: Walk barefoot on grass or soil for 20 minutes daily.
Touch trees. Sit by water. Let nature recalibrate your nervous system.</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457200" y="274320"/>
            <a:ext cx="1371600" cy="640080"/>
          </a:xfrm>
          <a:prstGeom prst="rect">
            <a:avLst/>
          </a:prstGeom>
          <a:noFill/>
        </p:spPr>
        <p:txBody>
          <a:bodyPr wrap="square">
            <a:spAutoFit/>
          </a:bodyPr>
          <a:lstStyle/>
          <a:p>
            <a:pPr algn="l"/>
            <a:r>
              <a:rPr sz="1400" b="0" i="0">
                <a:solidFill>
                  <a:srgbClr val="D4AF37"/>
                </a:solidFill>
                <a:latin typeface="Calibri"/>
              </a:rPr>
              <a:t>02</a:t>
            </a:r>
          </a:p>
        </p:txBody>
      </p:sp>
      <p:sp>
        <p:nvSpPr>
          <p:cNvPr id="4" name="TextBox 3"/>
          <p:cNvSpPr txBox="1"/>
          <p:nvPr/>
        </p:nvSpPr>
        <p:spPr>
          <a:xfrm>
            <a:off x="457200" y="548640"/>
            <a:ext cx="8229600" cy="822960"/>
          </a:xfrm>
          <a:prstGeom prst="rect">
            <a:avLst/>
          </a:prstGeom>
          <a:noFill/>
        </p:spPr>
        <p:txBody>
          <a:bodyPr wrap="square">
            <a:spAutoFit/>
          </a:bodyPr>
          <a:lstStyle/>
          <a:p>
            <a:pPr algn="l"/>
            <a:r>
              <a:rPr sz="3600" b="1" i="0">
                <a:solidFill>
                  <a:srgbClr val="FFFFFF"/>
                </a:solidFill>
                <a:latin typeface="Georgia"/>
              </a:rPr>
              <a:t>SUNLIGHT &amp; VITAMIN D</a:t>
            </a:r>
          </a:p>
        </p:txBody>
      </p:sp>
      <p:sp>
        <p:nvSpPr>
          <p:cNvPr id="5" name="Rectangle 4"/>
          <p:cNvSpPr/>
          <p:nvPr/>
        </p:nvSpPr>
        <p:spPr>
          <a:xfrm>
            <a:off x="457200" y="1463040"/>
            <a:ext cx="3200400" cy="36576"/>
          </a:xfrm>
          <a:prstGeom prst="rect">
            <a:avLst/>
          </a:prstGeom>
          <a:solidFill>
            <a:srgbClr val="D4AF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1645920"/>
            <a:ext cx="6400800" cy="1005840"/>
          </a:xfrm>
          <a:prstGeom prst="rect">
            <a:avLst/>
          </a:prstGeom>
          <a:noFill/>
        </p:spPr>
        <p:txBody>
          <a:bodyPr wrap="square">
            <a:spAutoFit/>
          </a:bodyPr>
          <a:lstStyle/>
          <a:p>
            <a:pPr algn="l"/>
            <a:r>
              <a:rPr sz="1700" b="0" i="1">
                <a:solidFill>
                  <a:srgbClr val="F5F0E8"/>
                </a:solidFill>
                <a:latin typeface="Georgia"/>
              </a:rPr>
              <a:t>"The sun is the source of all life. To deny it is to deny life itself."
— Dr. Yahki Awakened</a:t>
            </a:r>
          </a:p>
        </p:txBody>
      </p:sp>
      <p:sp>
        <p:nvSpPr>
          <p:cNvPr id="7" name="TextBox 6"/>
          <p:cNvSpPr txBox="1"/>
          <p:nvPr/>
        </p:nvSpPr>
        <p:spPr>
          <a:xfrm>
            <a:off x="457200" y="2743200"/>
            <a:ext cx="6858000" cy="3474720"/>
          </a:xfrm>
          <a:prstGeom prst="rect">
            <a:avLst/>
          </a:prstGeom>
          <a:noFill/>
        </p:spPr>
        <p:txBody>
          <a:bodyPr wrap="square">
            <a:spAutoFit/>
          </a:bodyPr>
          <a:lstStyle/>
          <a:p>
            <a:pPr algn="l">
              <a:spcBef>
                <a:spcPts val="400"/>
              </a:spcBef>
            </a:pPr>
            <a:r>
              <a:rPr sz="1600">
                <a:solidFill>
                  <a:srgbClr val="F5F0E8"/>
                </a:solidFill>
                <a:latin typeface="Calibri"/>
              </a:rPr>
              <a:t>☀️  Vitamin D deficiency linked to depression, cancer, autoimmune disease &amp; osteoporosis</a:t>
            </a:r>
          </a:p>
          <a:p>
            <a:pPr algn="l">
              <a:spcBef>
                <a:spcPts val="400"/>
              </a:spcBef>
            </a:pPr>
            <a:r>
              <a:rPr sz="1600">
                <a:solidFill>
                  <a:srgbClr val="F5F0E8"/>
                </a:solidFill>
                <a:latin typeface="Calibri"/>
              </a:rPr>
              <a:t>☀️  Morning sunlight (6–9am) regulates circadian rhythm &amp; melatonin production</a:t>
            </a:r>
          </a:p>
          <a:p>
            <a:pPr algn="l">
              <a:spcBef>
                <a:spcPts val="400"/>
              </a:spcBef>
            </a:pPr>
            <a:r>
              <a:rPr sz="1600">
                <a:solidFill>
                  <a:srgbClr val="F5F0E8"/>
                </a:solidFill>
                <a:latin typeface="Calibri"/>
              </a:rPr>
              <a:t>☀️  10–30 min of midday sun produces 10,000–20,000 IU of Vitamin D</a:t>
            </a:r>
          </a:p>
          <a:p>
            <a:pPr algn="l">
              <a:spcBef>
                <a:spcPts val="400"/>
              </a:spcBef>
            </a:pPr>
            <a:r>
              <a:rPr sz="1600">
                <a:solidFill>
                  <a:srgbClr val="F5F0E8"/>
                </a:solidFill>
                <a:latin typeface="Calibri"/>
              </a:rPr>
              <a:t>☀️  Sunlight triggers nitric oxide release — lowers blood pressure naturally</a:t>
            </a:r>
          </a:p>
          <a:p>
            <a:pPr algn="l">
              <a:spcBef>
                <a:spcPts val="400"/>
              </a:spcBef>
            </a:pPr>
            <a:r>
              <a:rPr sz="1600">
                <a:solidFill>
                  <a:srgbClr val="F5F0E8"/>
                </a:solidFill>
                <a:latin typeface="Calibri"/>
              </a:rPr>
              <a:t>☀️  Dr. Yahki: 'Melanin is activated by sunlight — it is our biological antenna'</a:t>
            </a:r>
          </a:p>
          <a:p>
            <a:pPr algn="l">
              <a:spcBef>
                <a:spcPts val="400"/>
              </a:spcBef>
            </a:pPr>
            <a:r>
              <a:rPr sz="1600">
                <a:solidFill>
                  <a:srgbClr val="F5F0E8"/>
                </a:solidFill>
                <a:latin typeface="Calibri"/>
              </a:rPr>
              <a:t>☀️  Red light therapy (sunset spectrum) accelerates cellular repair</a:t>
            </a:r>
          </a:p>
        </p:txBody>
      </p:sp>
      <p:sp>
        <p:nvSpPr>
          <p:cNvPr id="8" name="TextBox 7"/>
          <p:cNvSpPr txBox="1"/>
          <p:nvPr/>
        </p:nvSpPr>
        <p:spPr>
          <a:xfrm>
            <a:off x="7132320" y="2286000"/>
            <a:ext cx="4572000" cy="2286000"/>
          </a:xfrm>
          <a:prstGeom prst="rect">
            <a:avLst/>
          </a:prstGeom>
          <a:noFill/>
        </p:spPr>
        <p:txBody>
          <a:bodyPr wrap="square">
            <a:spAutoFit/>
          </a:bodyPr>
          <a:lstStyle/>
          <a:p>
            <a:pPr algn="l"/>
            <a:r>
              <a:rPr sz="1500" b="0" i="1">
                <a:solidFill>
                  <a:srgbClr val="8FBC8B"/>
                </a:solidFill>
                <a:latin typeface="Georgia"/>
              </a:rPr>
              <a:t>PRACTICE: Get 15–30 min of direct sunlight before 10am. No sunscreen during this window. Let your eyes receive natural light — it signals your entire hormonal system.</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457200" y="274320"/>
            <a:ext cx="1371600" cy="640080"/>
          </a:xfrm>
          <a:prstGeom prst="rect">
            <a:avLst/>
          </a:prstGeom>
          <a:noFill/>
        </p:spPr>
        <p:txBody>
          <a:bodyPr wrap="square">
            <a:spAutoFit/>
          </a:bodyPr>
          <a:lstStyle/>
          <a:p>
            <a:pPr algn="l"/>
            <a:r>
              <a:rPr sz="1400" b="0" i="0">
                <a:solidFill>
                  <a:srgbClr val="D4AF37"/>
                </a:solidFill>
                <a:latin typeface="Calibri"/>
              </a:rPr>
              <a:t>03</a:t>
            </a:r>
          </a:p>
        </p:txBody>
      </p:sp>
      <p:sp>
        <p:nvSpPr>
          <p:cNvPr id="4" name="TextBox 3"/>
          <p:cNvSpPr txBox="1"/>
          <p:nvPr/>
        </p:nvSpPr>
        <p:spPr>
          <a:xfrm>
            <a:off x="457200" y="548640"/>
            <a:ext cx="8229600" cy="822960"/>
          </a:xfrm>
          <a:prstGeom prst="rect">
            <a:avLst/>
          </a:prstGeom>
          <a:noFill/>
        </p:spPr>
        <p:txBody>
          <a:bodyPr wrap="square">
            <a:spAutoFit/>
          </a:bodyPr>
          <a:lstStyle/>
          <a:p>
            <a:pPr algn="l"/>
            <a:r>
              <a:rPr sz="3600" b="1" i="0">
                <a:solidFill>
                  <a:srgbClr val="FFFFFF"/>
                </a:solidFill>
                <a:latin typeface="Georgia"/>
              </a:rPr>
              <a:t>MOVEMENT &amp; EXERCISE</a:t>
            </a:r>
          </a:p>
        </p:txBody>
      </p:sp>
      <p:sp>
        <p:nvSpPr>
          <p:cNvPr id="5" name="Rectangle 4"/>
          <p:cNvSpPr/>
          <p:nvPr/>
        </p:nvSpPr>
        <p:spPr>
          <a:xfrm>
            <a:off x="457200" y="1463040"/>
            <a:ext cx="3200400" cy="36576"/>
          </a:xfrm>
          <a:prstGeom prst="rect">
            <a:avLst/>
          </a:prstGeom>
          <a:solidFill>
            <a:srgbClr val="D4AF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1645920"/>
            <a:ext cx="6858000" cy="1005840"/>
          </a:xfrm>
          <a:prstGeom prst="rect">
            <a:avLst/>
          </a:prstGeom>
          <a:noFill/>
        </p:spPr>
        <p:txBody>
          <a:bodyPr wrap="square">
            <a:spAutoFit/>
          </a:bodyPr>
          <a:lstStyle/>
          <a:p>
            <a:pPr algn="l"/>
            <a:r>
              <a:rPr sz="1700" b="0" i="1">
                <a:solidFill>
                  <a:srgbClr val="F5F0E8"/>
                </a:solidFill>
                <a:latin typeface="Georgia"/>
              </a:rPr>
              <a:t>"Movement is medicine for creating change in a person's physical,
emotional, and mental states." — Carol Welch</a:t>
            </a:r>
          </a:p>
        </p:txBody>
      </p:sp>
      <p:sp>
        <p:nvSpPr>
          <p:cNvPr id="7" name="TextBox 6"/>
          <p:cNvSpPr txBox="1"/>
          <p:nvPr/>
        </p:nvSpPr>
        <p:spPr>
          <a:xfrm>
            <a:off x="457200" y="2743200"/>
            <a:ext cx="6858000" cy="3474720"/>
          </a:xfrm>
          <a:prstGeom prst="rect">
            <a:avLst/>
          </a:prstGeom>
          <a:noFill/>
        </p:spPr>
        <p:txBody>
          <a:bodyPr wrap="square">
            <a:spAutoFit/>
          </a:bodyPr>
          <a:lstStyle/>
          <a:p>
            <a:pPr algn="l">
              <a:spcBef>
                <a:spcPts val="400"/>
              </a:spcBef>
            </a:pPr>
            <a:r>
              <a:rPr sz="1600">
                <a:solidFill>
                  <a:srgbClr val="F5F0E8"/>
                </a:solidFill>
                <a:latin typeface="Calibri"/>
              </a:rPr>
              <a:t>🏃  Exercise releases BDNF — 'Miracle-Gro for the brain' (Dr. John Ratey)</a:t>
            </a:r>
          </a:p>
          <a:p>
            <a:pPr algn="l">
              <a:spcBef>
                <a:spcPts val="400"/>
              </a:spcBef>
            </a:pPr>
            <a:r>
              <a:rPr sz="1600">
                <a:solidFill>
                  <a:srgbClr val="F5F0E8"/>
                </a:solidFill>
                <a:latin typeface="Calibri"/>
              </a:rPr>
              <a:t>🏃  30 min of moderate exercise = 0.5mg of Prozac in antidepressant effect</a:t>
            </a:r>
          </a:p>
          <a:p>
            <a:pPr algn="l">
              <a:spcBef>
                <a:spcPts val="400"/>
              </a:spcBef>
            </a:pPr>
            <a:r>
              <a:rPr sz="1600">
                <a:solidFill>
                  <a:srgbClr val="F5F0E8"/>
                </a:solidFill>
                <a:latin typeface="Calibri"/>
              </a:rPr>
              <a:t>🏃  Lymphatic system has NO pump — movement IS the pump</a:t>
            </a:r>
          </a:p>
          <a:p>
            <a:pPr algn="l">
              <a:spcBef>
                <a:spcPts val="400"/>
              </a:spcBef>
            </a:pPr>
            <a:r>
              <a:rPr sz="1600">
                <a:solidFill>
                  <a:srgbClr val="F5F0E8"/>
                </a:solidFill>
                <a:latin typeface="Calibri"/>
              </a:rPr>
              <a:t>🏃  Rebounding (mini-trampoline) is 68% more efficient than jogging for lymph flow</a:t>
            </a:r>
          </a:p>
          <a:p>
            <a:pPr algn="l">
              <a:spcBef>
                <a:spcPts val="400"/>
              </a:spcBef>
            </a:pPr>
            <a:r>
              <a:rPr sz="1600">
                <a:solidFill>
                  <a:srgbClr val="F5F0E8"/>
                </a:solidFill>
                <a:latin typeface="Calibri"/>
              </a:rPr>
              <a:t>🏃  Walking after meals reduces blood sugar spikes by up to 30%</a:t>
            </a:r>
          </a:p>
          <a:p>
            <a:pPr algn="l">
              <a:spcBef>
                <a:spcPts val="400"/>
              </a:spcBef>
            </a:pPr>
            <a:r>
              <a:rPr sz="1600">
                <a:solidFill>
                  <a:srgbClr val="F5F0E8"/>
                </a:solidFill>
                <a:latin typeface="Calibri"/>
              </a:rPr>
              <a:t>🏃  Dr. Robert Morse: 'Stagnation is the root of disease — keep the lymph moving'</a:t>
            </a:r>
          </a:p>
        </p:txBody>
      </p:sp>
      <p:sp>
        <p:nvSpPr>
          <p:cNvPr id="8" name="TextBox 7"/>
          <p:cNvSpPr txBox="1"/>
          <p:nvPr/>
        </p:nvSpPr>
        <p:spPr>
          <a:xfrm>
            <a:off x="7132320" y="2286000"/>
            <a:ext cx="4572000" cy="2286000"/>
          </a:xfrm>
          <a:prstGeom prst="rect">
            <a:avLst/>
          </a:prstGeom>
          <a:noFill/>
        </p:spPr>
        <p:txBody>
          <a:bodyPr wrap="square">
            <a:spAutoFit/>
          </a:bodyPr>
          <a:lstStyle/>
          <a:p>
            <a:pPr algn="l"/>
            <a:r>
              <a:rPr sz="1500" b="0" i="1">
                <a:solidFill>
                  <a:srgbClr val="8FBC8B"/>
                </a:solidFill>
                <a:latin typeface="Georgia"/>
              </a:rPr>
              <a:t>PRACTICE: Walk 8,000–10,000 steps daily. Rebound 10 min morning. Stretch before bed. Dance. Swim. Move joyfully — not as punishment.</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457200" y="274320"/>
            <a:ext cx="1371600" cy="640080"/>
          </a:xfrm>
          <a:prstGeom prst="rect">
            <a:avLst/>
          </a:prstGeom>
          <a:noFill/>
        </p:spPr>
        <p:txBody>
          <a:bodyPr wrap="square">
            <a:spAutoFit/>
          </a:bodyPr>
          <a:lstStyle/>
          <a:p>
            <a:pPr algn="l"/>
            <a:r>
              <a:rPr sz="1400" b="0" i="0">
                <a:solidFill>
                  <a:srgbClr val="D4AF37"/>
                </a:solidFill>
                <a:latin typeface="Calibri"/>
              </a:rPr>
              <a:t>04</a:t>
            </a:r>
          </a:p>
        </p:txBody>
      </p:sp>
      <p:sp>
        <p:nvSpPr>
          <p:cNvPr id="4" name="TextBox 3"/>
          <p:cNvSpPr txBox="1"/>
          <p:nvPr/>
        </p:nvSpPr>
        <p:spPr>
          <a:xfrm>
            <a:off x="457200" y="548640"/>
            <a:ext cx="8686800" cy="822960"/>
          </a:xfrm>
          <a:prstGeom prst="rect">
            <a:avLst/>
          </a:prstGeom>
          <a:noFill/>
        </p:spPr>
        <p:txBody>
          <a:bodyPr wrap="square">
            <a:spAutoFit/>
          </a:bodyPr>
          <a:lstStyle/>
          <a:p>
            <a:pPr algn="l"/>
            <a:r>
              <a:rPr sz="3600" b="1" i="0">
                <a:solidFill>
                  <a:srgbClr val="FFFFFF"/>
                </a:solidFill>
                <a:latin typeface="Georgia"/>
              </a:rPr>
              <a:t>WHOLE FOODS &amp; NUTRITION</a:t>
            </a:r>
          </a:p>
        </p:txBody>
      </p:sp>
      <p:sp>
        <p:nvSpPr>
          <p:cNvPr id="5" name="Rectangle 4"/>
          <p:cNvSpPr/>
          <p:nvPr/>
        </p:nvSpPr>
        <p:spPr>
          <a:xfrm>
            <a:off x="457200" y="1463040"/>
            <a:ext cx="3200400" cy="36576"/>
          </a:xfrm>
          <a:prstGeom prst="rect">
            <a:avLst/>
          </a:prstGeom>
          <a:solidFill>
            <a:srgbClr val="D4AF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1645920"/>
            <a:ext cx="6400800" cy="914400"/>
          </a:xfrm>
          <a:prstGeom prst="rect">
            <a:avLst/>
          </a:prstGeom>
          <a:noFill/>
        </p:spPr>
        <p:txBody>
          <a:bodyPr wrap="square">
            <a:spAutoFit/>
          </a:bodyPr>
          <a:lstStyle/>
          <a:p>
            <a:pPr algn="l"/>
            <a:r>
              <a:rPr sz="1700" b="0" i="1">
                <a:solidFill>
                  <a:srgbClr val="F5F0E8"/>
                </a:solidFill>
                <a:latin typeface="Georgia"/>
              </a:rPr>
              <a:t>"Let food be thy medicine and medicine be thy food."
— Hippocrates</a:t>
            </a:r>
          </a:p>
        </p:txBody>
      </p:sp>
      <p:sp>
        <p:nvSpPr>
          <p:cNvPr id="7" name="TextBox 6"/>
          <p:cNvSpPr txBox="1"/>
          <p:nvPr/>
        </p:nvSpPr>
        <p:spPr>
          <a:xfrm>
            <a:off x="457200" y="2743200"/>
            <a:ext cx="6858000" cy="3474720"/>
          </a:xfrm>
          <a:prstGeom prst="rect">
            <a:avLst/>
          </a:prstGeom>
          <a:noFill/>
        </p:spPr>
        <p:txBody>
          <a:bodyPr wrap="square">
            <a:spAutoFit/>
          </a:bodyPr>
          <a:lstStyle/>
          <a:p>
            <a:pPr algn="l">
              <a:spcBef>
                <a:spcPts val="400"/>
              </a:spcBef>
            </a:pPr>
            <a:r>
              <a:rPr sz="1600">
                <a:solidFill>
                  <a:srgbClr val="F5F0E8"/>
                </a:solidFill>
                <a:latin typeface="Calibri"/>
              </a:rPr>
              <a:t>🥦  Whole plant foods contain 10,000+ phytonutrients — no supplement replicates this</a:t>
            </a:r>
          </a:p>
          <a:p>
            <a:pPr algn="l">
              <a:spcBef>
                <a:spcPts val="400"/>
              </a:spcBef>
            </a:pPr>
            <a:r>
              <a:rPr sz="1600">
                <a:solidFill>
                  <a:srgbClr val="F5F0E8"/>
                </a:solidFill>
                <a:latin typeface="Calibri"/>
              </a:rPr>
              <a:t>🥦  Dr. Mark Hyman: 'Food is information that talks to your genes'</a:t>
            </a:r>
          </a:p>
          <a:p>
            <a:pPr algn="l">
              <a:spcBef>
                <a:spcPts val="400"/>
              </a:spcBef>
            </a:pPr>
            <a:r>
              <a:rPr sz="1600">
                <a:solidFill>
                  <a:srgbClr val="F5F0E8"/>
                </a:solidFill>
                <a:latin typeface="Calibri"/>
              </a:rPr>
              <a:t>🥦  Dr. Sebi's alkaline food list: focus on electric foods that carry life force</a:t>
            </a:r>
          </a:p>
          <a:p>
            <a:pPr algn="l">
              <a:spcBef>
                <a:spcPts val="400"/>
              </a:spcBef>
            </a:pPr>
            <a:r>
              <a:rPr sz="1600">
                <a:solidFill>
                  <a:srgbClr val="F5F0E8"/>
                </a:solidFill>
                <a:latin typeface="Calibri"/>
              </a:rPr>
              <a:t>🥦  Processed foods trigger neuroinflammation — linked to depression &amp; cognitive decline</a:t>
            </a:r>
          </a:p>
          <a:p>
            <a:pPr algn="l">
              <a:spcBef>
                <a:spcPts val="400"/>
              </a:spcBef>
            </a:pPr>
            <a:r>
              <a:rPr sz="1600">
                <a:solidFill>
                  <a:srgbClr val="F5F0E8"/>
                </a:solidFill>
                <a:latin typeface="Calibri"/>
              </a:rPr>
              <a:t>🥦  Fiber feeds gut microbiome — 95% of serotonin is produced in the gut</a:t>
            </a:r>
          </a:p>
          <a:p>
            <a:pPr algn="l">
              <a:spcBef>
                <a:spcPts val="400"/>
              </a:spcBef>
            </a:pPr>
            <a:r>
              <a:rPr sz="1600">
                <a:solidFill>
                  <a:srgbClr val="F5F0E8"/>
                </a:solidFill>
                <a:latin typeface="Calibri"/>
              </a:rPr>
              <a:t>🥦  Raw fruits &amp; vegetables retain enzymes destroyed by cooking above 118°F</a:t>
            </a:r>
          </a:p>
        </p:txBody>
      </p:sp>
      <p:sp>
        <p:nvSpPr>
          <p:cNvPr id="8" name="TextBox 7"/>
          <p:cNvSpPr txBox="1"/>
          <p:nvPr/>
        </p:nvSpPr>
        <p:spPr>
          <a:xfrm>
            <a:off x="7132320" y="2286000"/>
            <a:ext cx="4572000" cy="2286000"/>
          </a:xfrm>
          <a:prstGeom prst="rect">
            <a:avLst/>
          </a:prstGeom>
          <a:noFill/>
        </p:spPr>
        <p:txBody>
          <a:bodyPr wrap="square">
            <a:spAutoFit/>
          </a:bodyPr>
          <a:lstStyle/>
          <a:p>
            <a:pPr algn="l"/>
            <a:r>
              <a:rPr sz="1500" b="0" i="1">
                <a:solidFill>
                  <a:srgbClr val="8FBC8B"/>
                </a:solidFill>
                <a:latin typeface="Georgia"/>
              </a:rPr>
              <a:t>PRACTICE: Eat the rainbow. Prioritize fruits, leafy greens, sea vegetables. Eliminate processed foods, refined sugar, and hybrid foods. Cook with intention.</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457200" y="274320"/>
            <a:ext cx="1371600" cy="640080"/>
          </a:xfrm>
          <a:prstGeom prst="rect">
            <a:avLst/>
          </a:prstGeom>
          <a:noFill/>
        </p:spPr>
        <p:txBody>
          <a:bodyPr wrap="square">
            <a:spAutoFit/>
          </a:bodyPr>
          <a:lstStyle/>
          <a:p>
            <a:pPr algn="l"/>
            <a:r>
              <a:rPr sz="1400" b="0" i="0">
                <a:solidFill>
                  <a:srgbClr val="D4AF37"/>
                </a:solidFill>
                <a:latin typeface="Calibri"/>
              </a:rPr>
              <a:t>05</a:t>
            </a:r>
          </a:p>
        </p:txBody>
      </p:sp>
      <p:sp>
        <p:nvSpPr>
          <p:cNvPr id="4" name="TextBox 3"/>
          <p:cNvSpPr txBox="1"/>
          <p:nvPr/>
        </p:nvSpPr>
        <p:spPr>
          <a:xfrm>
            <a:off x="457200" y="548640"/>
            <a:ext cx="8229600" cy="822960"/>
          </a:xfrm>
          <a:prstGeom prst="rect">
            <a:avLst/>
          </a:prstGeom>
          <a:noFill/>
        </p:spPr>
        <p:txBody>
          <a:bodyPr wrap="square">
            <a:spAutoFit/>
          </a:bodyPr>
          <a:lstStyle/>
          <a:p>
            <a:pPr algn="l"/>
            <a:r>
              <a:rPr sz="3600" b="1" i="0">
                <a:solidFill>
                  <a:srgbClr val="FFFFFF"/>
                </a:solidFill>
                <a:latin typeface="Georgia"/>
              </a:rPr>
              <a:t>HYDRATION &amp; WATER</a:t>
            </a:r>
          </a:p>
        </p:txBody>
      </p:sp>
      <p:sp>
        <p:nvSpPr>
          <p:cNvPr id="5" name="Rectangle 4"/>
          <p:cNvSpPr/>
          <p:nvPr/>
        </p:nvSpPr>
        <p:spPr>
          <a:xfrm>
            <a:off x="457200" y="1463040"/>
            <a:ext cx="3200400" cy="36576"/>
          </a:xfrm>
          <a:prstGeom prst="rect">
            <a:avLst/>
          </a:prstGeom>
          <a:solidFill>
            <a:srgbClr val="D4AF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1645920"/>
            <a:ext cx="6400800" cy="914400"/>
          </a:xfrm>
          <a:prstGeom prst="rect">
            <a:avLst/>
          </a:prstGeom>
          <a:noFill/>
        </p:spPr>
        <p:txBody>
          <a:bodyPr wrap="square">
            <a:spAutoFit/>
          </a:bodyPr>
          <a:lstStyle/>
          <a:p>
            <a:pPr algn="l"/>
            <a:r>
              <a:rPr sz="1700" b="0" i="1">
                <a:solidFill>
                  <a:srgbClr val="F5F0E8"/>
                </a:solidFill>
                <a:latin typeface="Georgia"/>
              </a:rPr>
              <a:t>"Water is the driving force of all nature."
— Leonardo da Vinci</a:t>
            </a:r>
          </a:p>
        </p:txBody>
      </p:sp>
      <p:sp>
        <p:nvSpPr>
          <p:cNvPr id="7" name="TextBox 6"/>
          <p:cNvSpPr txBox="1"/>
          <p:nvPr/>
        </p:nvSpPr>
        <p:spPr>
          <a:xfrm>
            <a:off x="457200" y="2743200"/>
            <a:ext cx="6858000" cy="3474720"/>
          </a:xfrm>
          <a:prstGeom prst="rect">
            <a:avLst/>
          </a:prstGeom>
          <a:noFill/>
        </p:spPr>
        <p:txBody>
          <a:bodyPr wrap="square">
            <a:spAutoFit/>
          </a:bodyPr>
          <a:lstStyle/>
          <a:p>
            <a:pPr algn="l">
              <a:spcBef>
                <a:spcPts val="400"/>
              </a:spcBef>
            </a:pPr>
            <a:r>
              <a:rPr sz="1600">
                <a:solidFill>
                  <a:srgbClr val="F5F0E8"/>
                </a:solidFill>
                <a:latin typeface="Calibri"/>
              </a:rPr>
              <a:t>💧  The human body is 60–70% water — the brain is 75% water</a:t>
            </a:r>
          </a:p>
          <a:p>
            <a:pPr algn="l">
              <a:spcBef>
                <a:spcPts val="400"/>
              </a:spcBef>
            </a:pPr>
            <a:r>
              <a:rPr sz="1600">
                <a:solidFill>
                  <a:srgbClr val="F5F0E8"/>
                </a:solidFill>
                <a:latin typeface="Calibri"/>
              </a:rPr>
              <a:t>💧  Even 1–2% dehydration impairs cognitive function &amp; mood</a:t>
            </a:r>
          </a:p>
          <a:p>
            <a:pPr algn="l">
              <a:spcBef>
                <a:spcPts val="400"/>
              </a:spcBef>
            </a:pPr>
            <a:r>
              <a:rPr sz="1600">
                <a:solidFill>
                  <a:srgbClr val="F5F0E8"/>
                </a:solidFill>
                <a:latin typeface="Calibri"/>
              </a:rPr>
              <a:t>💧  Dr. F. Batmanghelidj: 'You're not sick, you're thirsty' — chronic dehydration mimics disease</a:t>
            </a:r>
          </a:p>
          <a:p>
            <a:pPr algn="l">
              <a:spcBef>
                <a:spcPts val="400"/>
              </a:spcBef>
            </a:pPr>
            <a:r>
              <a:rPr sz="1600">
                <a:solidFill>
                  <a:srgbClr val="F5F0E8"/>
                </a:solidFill>
                <a:latin typeface="Calibri"/>
              </a:rPr>
              <a:t>💧  Structured water (spring, glacier) has different molecular geometry than tap water</a:t>
            </a:r>
          </a:p>
          <a:p>
            <a:pPr algn="l">
              <a:spcBef>
                <a:spcPts val="400"/>
              </a:spcBef>
            </a:pPr>
            <a:r>
              <a:rPr sz="1600">
                <a:solidFill>
                  <a:srgbClr val="F5F0E8"/>
                </a:solidFill>
                <a:latin typeface="Calibri"/>
              </a:rPr>
              <a:t>💧  Herbal teas, coconut water, and fresh fruit juices count toward hydration</a:t>
            </a:r>
          </a:p>
          <a:p>
            <a:pPr algn="l">
              <a:spcBef>
                <a:spcPts val="400"/>
              </a:spcBef>
            </a:pPr>
            <a:r>
              <a:rPr sz="1600">
                <a:solidFill>
                  <a:srgbClr val="F5F0E8"/>
                </a:solidFill>
                <a:latin typeface="Calibri"/>
              </a:rPr>
              <a:t>💧  Avoid fluoridated tap water — fluoride calcifies the pineal gland</a:t>
            </a:r>
          </a:p>
        </p:txBody>
      </p:sp>
      <p:sp>
        <p:nvSpPr>
          <p:cNvPr id="8" name="TextBox 7"/>
          <p:cNvSpPr txBox="1"/>
          <p:nvPr/>
        </p:nvSpPr>
        <p:spPr>
          <a:xfrm>
            <a:off x="7132320" y="2286000"/>
            <a:ext cx="4572000" cy="2286000"/>
          </a:xfrm>
          <a:prstGeom prst="rect">
            <a:avLst/>
          </a:prstGeom>
          <a:noFill/>
        </p:spPr>
        <p:txBody>
          <a:bodyPr wrap="square">
            <a:spAutoFit/>
          </a:bodyPr>
          <a:lstStyle/>
          <a:p>
            <a:pPr algn="l"/>
            <a:r>
              <a:rPr sz="1500" b="0" i="1">
                <a:solidFill>
                  <a:srgbClr val="8FBC8B"/>
                </a:solidFill>
                <a:latin typeface="Georgia"/>
              </a:rPr>
              <a:t>PRACTICE: Drink half your body weight in ounces of clean water daily. Start with 16oz upon waking. Add lemon, cucumber, or herbs. Avoid plastic bottles.</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457200" y="274320"/>
            <a:ext cx="1371600" cy="640080"/>
          </a:xfrm>
          <a:prstGeom prst="rect">
            <a:avLst/>
          </a:prstGeom>
          <a:noFill/>
        </p:spPr>
        <p:txBody>
          <a:bodyPr wrap="square">
            <a:spAutoFit/>
          </a:bodyPr>
          <a:lstStyle/>
          <a:p>
            <a:pPr algn="l"/>
            <a:r>
              <a:rPr sz="1400" b="0" i="0">
                <a:solidFill>
                  <a:srgbClr val="D4AF37"/>
                </a:solidFill>
                <a:latin typeface="Calibri"/>
              </a:rPr>
              <a:t>06</a:t>
            </a:r>
          </a:p>
        </p:txBody>
      </p:sp>
      <p:sp>
        <p:nvSpPr>
          <p:cNvPr id="4" name="TextBox 3"/>
          <p:cNvSpPr txBox="1"/>
          <p:nvPr/>
        </p:nvSpPr>
        <p:spPr>
          <a:xfrm>
            <a:off x="457200" y="548640"/>
            <a:ext cx="9144000" cy="822960"/>
          </a:xfrm>
          <a:prstGeom prst="rect">
            <a:avLst/>
          </a:prstGeom>
          <a:noFill/>
        </p:spPr>
        <p:txBody>
          <a:bodyPr wrap="square">
            <a:spAutoFit/>
          </a:bodyPr>
          <a:lstStyle/>
          <a:p>
            <a:pPr algn="l"/>
            <a:r>
              <a:rPr sz="3600" b="1" i="0">
                <a:solidFill>
                  <a:srgbClr val="FFFFFF"/>
                </a:solidFill>
                <a:latin typeface="Georgia"/>
              </a:rPr>
              <a:t>MEDITATION &amp; BREATHWORK</a:t>
            </a:r>
          </a:p>
        </p:txBody>
      </p:sp>
      <p:sp>
        <p:nvSpPr>
          <p:cNvPr id="5" name="Rectangle 4"/>
          <p:cNvSpPr/>
          <p:nvPr/>
        </p:nvSpPr>
        <p:spPr>
          <a:xfrm>
            <a:off x="457200" y="1463040"/>
            <a:ext cx="3200400" cy="36576"/>
          </a:xfrm>
          <a:prstGeom prst="rect">
            <a:avLst/>
          </a:prstGeom>
          <a:solidFill>
            <a:srgbClr val="D4AF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1645920"/>
            <a:ext cx="6858000" cy="1005840"/>
          </a:xfrm>
          <a:prstGeom prst="rect">
            <a:avLst/>
          </a:prstGeom>
          <a:noFill/>
        </p:spPr>
        <p:txBody>
          <a:bodyPr wrap="square">
            <a:spAutoFit/>
          </a:bodyPr>
          <a:lstStyle/>
          <a:p>
            <a:pPr algn="l"/>
            <a:r>
              <a:rPr sz="1700" b="0" i="1">
                <a:solidFill>
                  <a:srgbClr val="F5F0E8"/>
                </a:solidFill>
                <a:latin typeface="Georgia"/>
              </a:rPr>
              <a:t>"You cannot always control what goes on outside. But you can always
control what goes on inside." — Wayne Dyer</a:t>
            </a:r>
          </a:p>
        </p:txBody>
      </p:sp>
      <p:sp>
        <p:nvSpPr>
          <p:cNvPr id="7" name="TextBox 6"/>
          <p:cNvSpPr txBox="1"/>
          <p:nvPr/>
        </p:nvSpPr>
        <p:spPr>
          <a:xfrm>
            <a:off x="457200" y="2743200"/>
            <a:ext cx="6858000" cy="3474720"/>
          </a:xfrm>
          <a:prstGeom prst="rect">
            <a:avLst/>
          </a:prstGeom>
          <a:noFill/>
        </p:spPr>
        <p:txBody>
          <a:bodyPr wrap="square">
            <a:spAutoFit/>
          </a:bodyPr>
          <a:lstStyle/>
          <a:p>
            <a:pPr algn="l">
              <a:spcBef>
                <a:spcPts val="400"/>
              </a:spcBef>
            </a:pPr>
            <a:r>
              <a:rPr sz="1600">
                <a:solidFill>
                  <a:srgbClr val="F5F0E8"/>
                </a:solidFill>
                <a:latin typeface="Calibri"/>
              </a:rPr>
              <a:t>🧘  8 weeks of mindfulness meditation physically thickens the prefrontal cortex (Harvard, 2011)</a:t>
            </a:r>
          </a:p>
          <a:p>
            <a:pPr algn="l">
              <a:spcBef>
                <a:spcPts val="400"/>
              </a:spcBef>
            </a:pPr>
            <a:r>
              <a:rPr sz="1600">
                <a:solidFill>
                  <a:srgbClr val="F5F0E8"/>
                </a:solidFill>
                <a:latin typeface="Calibri"/>
              </a:rPr>
              <a:t>🧘  Dr. Joe Dispenza: meditation rewires neural pathways — 'neurons that fire together, wire together'</a:t>
            </a:r>
          </a:p>
          <a:p>
            <a:pPr algn="l">
              <a:spcBef>
                <a:spcPts val="400"/>
              </a:spcBef>
            </a:pPr>
            <a:r>
              <a:rPr sz="1600">
                <a:solidFill>
                  <a:srgbClr val="F5F0E8"/>
                </a:solidFill>
                <a:latin typeface="Calibri"/>
              </a:rPr>
              <a:t>🧘  4-7-8 breathing activates the parasympathetic nervous system in 60 seconds</a:t>
            </a:r>
          </a:p>
          <a:p>
            <a:pPr algn="l">
              <a:spcBef>
                <a:spcPts val="400"/>
              </a:spcBef>
            </a:pPr>
            <a:r>
              <a:rPr sz="1600">
                <a:solidFill>
                  <a:srgbClr val="F5F0E8"/>
                </a:solidFill>
                <a:latin typeface="Calibri"/>
              </a:rPr>
              <a:t>🧘  Jon Kabat-Zinn's MBSR reduces chronic pain, anxiety &amp; depression by 40–50%</a:t>
            </a:r>
          </a:p>
          <a:p>
            <a:pPr algn="l">
              <a:spcBef>
                <a:spcPts val="400"/>
              </a:spcBef>
            </a:pPr>
            <a:r>
              <a:rPr sz="1600">
                <a:solidFill>
                  <a:srgbClr val="F5F0E8"/>
                </a:solidFill>
                <a:latin typeface="Calibri"/>
              </a:rPr>
              <a:t>🧘  Transcendental Meditation reduces cardiovascular disease risk by 48% (AHA, 2012)</a:t>
            </a:r>
          </a:p>
          <a:p>
            <a:pPr algn="l">
              <a:spcBef>
                <a:spcPts val="400"/>
              </a:spcBef>
            </a:pPr>
            <a:r>
              <a:rPr sz="1600">
                <a:solidFill>
                  <a:srgbClr val="F5F0E8"/>
                </a:solidFill>
                <a:latin typeface="Calibri"/>
              </a:rPr>
              <a:t>🧘  Dolores Cannon: deep meditation accesses the subconscious — the seat of healing</a:t>
            </a:r>
          </a:p>
        </p:txBody>
      </p:sp>
      <p:sp>
        <p:nvSpPr>
          <p:cNvPr id="8" name="TextBox 7"/>
          <p:cNvSpPr txBox="1"/>
          <p:nvPr/>
        </p:nvSpPr>
        <p:spPr>
          <a:xfrm>
            <a:off x="7132320" y="2286000"/>
            <a:ext cx="4572000" cy="2286000"/>
          </a:xfrm>
          <a:prstGeom prst="rect">
            <a:avLst/>
          </a:prstGeom>
          <a:noFill/>
        </p:spPr>
        <p:txBody>
          <a:bodyPr wrap="square">
            <a:spAutoFit/>
          </a:bodyPr>
          <a:lstStyle/>
          <a:p>
            <a:pPr algn="l"/>
            <a:r>
              <a:rPr sz="1500" b="0" i="1">
                <a:solidFill>
                  <a:srgbClr val="8FBC8B"/>
                </a:solidFill>
                <a:latin typeface="Georgia"/>
              </a:rPr>
              <a:t>PRACTICE: 20 min meditation upon waking. Box breathing (4-4-4-4) before stressful events. Body scan before sleep. Start with 5 min and build.</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457200" y="274320"/>
            <a:ext cx="1371600" cy="640080"/>
          </a:xfrm>
          <a:prstGeom prst="rect">
            <a:avLst/>
          </a:prstGeom>
          <a:noFill/>
        </p:spPr>
        <p:txBody>
          <a:bodyPr wrap="square">
            <a:spAutoFit/>
          </a:bodyPr>
          <a:lstStyle/>
          <a:p>
            <a:pPr algn="l"/>
            <a:r>
              <a:rPr sz="1400" b="0" i="0">
                <a:solidFill>
                  <a:srgbClr val="D4AF37"/>
                </a:solidFill>
                <a:latin typeface="Calibri"/>
              </a:rPr>
              <a:t>07</a:t>
            </a:r>
          </a:p>
        </p:txBody>
      </p:sp>
      <p:sp>
        <p:nvSpPr>
          <p:cNvPr id="4" name="TextBox 3"/>
          <p:cNvSpPr txBox="1"/>
          <p:nvPr/>
        </p:nvSpPr>
        <p:spPr>
          <a:xfrm>
            <a:off x="457200" y="548640"/>
            <a:ext cx="9601200" cy="822960"/>
          </a:xfrm>
          <a:prstGeom prst="rect">
            <a:avLst/>
          </a:prstGeom>
          <a:noFill/>
        </p:spPr>
        <p:txBody>
          <a:bodyPr wrap="square">
            <a:spAutoFit/>
          </a:bodyPr>
          <a:lstStyle/>
          <a:p>
            <a:pPr algn="l"/>
            <a:r>
              <a:rPr sz="3400" b="1" i="0">
                <a:solidFill>
                  <a:srgbClr val="FFFFFF"/>
                </a:solidFill>
                <a:latin typeface="Georgia"/>
              </a:rPr>
              <a:t>YOGA &amp; BODY-MIND INTEGRATION</a:t>
            </a:r>
          </a:p>
        </p:txBody>
      </p:sp>
      <p:sp>
        <p:nvSpPr>
          <p:cNvPr id="5" name="Rectangle 4"/>
          <p:cNvSpPr/>
          <p:nvPr/>
        </p:nvSpPr>
        <p:spPr>
          <a:xfrm>
            <a:off x="457200" y="1463040"/>
            <a:ext cx="3200400" cy="36576"/>
          </a:xfrm>
          <a:prstGeom prst="rect">
            <a:avLst/>
          </a:prstGeom>
          <a:solidFill>
            <a:srgbClr val="D4AF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1645920"/>
            <a:ext cx="6858000" cy="1005840"/>
          </a:xfrm>
          <a:prstGeom prst="rect">
            <a:avLst/>
          </a:prstGeom>
          <a:noFill/>
        </p:spPr>
        <p:txBody>
          <a:bodyPr wrap="square">
            <a:spAutoFit/>
          </a:bodyPr>
          <a:lstStyle/>
          <a:p>
            <a:pPr algn="l"/>
            <a:r>
              <a:rPr sz="1700" b="0" i="1">
                <a:solidFill>
                  <a:srgbClr val="F5F0E8"/>
                </a:solidFill>
                <a:latin typeface="Georgia"/>
              </a:rPr>
              <a:t>"Yoga is the journey of the self, through the self, to the self."
— The Bhagavad Gita</a:t>
            </a:r>
          </a:p>
        </p:txBody>
      </p:sp>
      <p:sp>
        <p:nvSpPr>
          <p:cNvPr id="7" name="TextBox 6"/>
          <p:cNvSpPr txBox="1"/>
          <p:nvPr/>
        </p:nvSpPr>
        <p:spPr>
          <a:xfrm>
            <a:off x="457200" y="2743200"/>
            <a:ext cx="6858000" cy="3474720"/>
          </a:xfrm>
          <a:prstGeom prst="rect">
            <a:avLst/>
          </a:prstGeom>
          <a:noFill/>
        </p:spPr>
        <p:txBody>
          <a:bodyPr wrap="square">
            <a:spAutoFit/>
          </a:bodyPr>
          <a:lstStyle/>
          <a:p>
            <a:pPr algn="l">
              <a:spcBef>
                <a:spcPts val="400"/>
              </a:spcBef>
            </a:pPr>
            <a:r>
              <a:rPr sz="1600">
                <a:solidFill>
                  <a:srgbClr val="F5F0E8"/>
                </a:solidFill>
                <a:latin typeface="Calibri"/>
              </a:rPr>
              <a:t>🧘‍♀️  Yoga reduces cortisol by 25% and increases GABA (anti-anxiety neurotransmitter)</a:t>
            </a:r>
          </a:p>
          <a:p>
            <a:pPr algn="l">
              <a:spcBef>
                <a:spcPts val="400"/>
              </a:spcBef>
            </a:pPr>
            <a:r>
              <a:rPr sz="1600">
                <a:solidFill>
                  <a:srgbClr val="F5F0E8"/>
                </a:solidFill>
                <a:latin typeface="Calibri"/>
              </a:rPr>
              <a:t>🧘‍♀️  Trauma is stored in the body — yoga releases somatic memory (Bessel van der Kolk)</a:t>
            </a:r>
          </a:p>
          <a:p>
            <a:pPr algn="l">
              <a:spcBef>
                <a:spcPts val="400"/>
              </a:spcBef>
            </a:pPr>
            <a:r>
              <a:rPr sz="1600">
                <a:solidFill>
                  <a:srgbClr val="F5F0E8"/>
                </a:solidFill>
                <a:latin typeface="Calibri"/>
              </a:rPr>
              <a:t>🧘‍♀️  Regular yoga practice increases gray matter density in the brain</a:t>
            </a:r>
          </a:p>
          <a:p>
            <a:pPr algn="l">
              <a:spcBef>
                <a:spcPts val="400"/>
              </a:spcBef>
            </a:pPr>
            <a:r>
              <a:rPr sz="1600">
                <a:solidFill>
                  <a:srgbClr val="F5F0E8"/>
                </a:solidFill>
                <a:latin typeface="Calibri"/>
              </a:rPr>
              <a:t>🧘‍♀️  Kundalini yoga activates the endocrine system — balances hormones naturally</a:t>
            </a:r>
          </a:p>
          <a:p>
            <a:pPr algn="l">
              <a:spcBef>
                <a:spcPts val="400"/>
              </a:spcBef>
            </a:pPr>
            <a:r>
              <a:rPr sz="1600">
                <a:solidFill>
                  <a:srgbClr val="F5F0E8"/>
                </a:solidFill>
                <a:latin typeface="Calibri"/>
              </a:rPr>
              <a:t>🧘‍♀️  Yin yoga targets fascia — the connective tissue that holds emotional memory</a:t>
            </a:r>
          </a:p>
          <a:p>
            <a:pPr algn="l">
              <a:spcBef>
                <a:spcPts val="400"/>
              </a:spcBef>
            </a:pPr>
            <a:r>
              <a:rPr sz="1600">
                <a:solidFill>
                  <a:srgbClr val="F5F0E8"/>
                </a:solidFill>
                <a:latin typeface="Calibri"/>
              </a:rPr>
              <a:t>🧘‍♀️  Pranayama (yogic breathing) increases lung capacity &amp; oxygenates every cell</a:t>
            </a:r>
          </a:p>
        </p:txBody>
      </p:sp>
      <p:sp>
        <p:nvSpPr>
          <p:cNvPr id="8" name="TextBox 7"/>
          <p:cNvSpPr txBox="1"/>
          <p:nvPr/>
        </p:nvSpPr>
        <p:spPr>
          <a:xfrm>
            <a:off x="7132320" y="2286000"/>
            <a:ext cx="4572000" cy="2286000"/>
          </a:xfrm>
          <a:prstGeom prst="rect">
            <a:avLst/>
          </a:prstGeom>
          <a:noFill/>
        </p:spPr>
        <p:txBody>
          <a:bodyPr wrap="square">
            <a:spAutoFit/>
          </a:bodyPr>
          <a:lstStyle/>
          <a:p>
            <a:pPr algn="l"/>
            <a:r>
              <a:rPr sz="1500" b="0" i="1">
                <a:solidFill>
                  <a:srgbClr val="8FBC8B"/>
                </a:solidFill>
                <a:latin typeface="Georgia"/>
              </a:rPr>
              <a:t>PRACTICE: 20–30 min yoga daily. Sun salutations at dawn. Yin yoga before bed. Focus on breath-movement synchronization — this is where the magic lives.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457200" y="274320"/>
            <a:ext cx="1371600" cy="640080"/>
          </a:xfrm>
          <a:prstGeom prst="rect">
            <a:avLst/>
          </a:prstGeom>
          <a:noFill/>
        </p:spPr>
        <p:txBody>
          <a:bodyPr wrap="square">
            <a:spAutoFit/>
          </a:bodyPr>
          <a:lstStyle/>
          <a:p>
            <a:pPr algn="l"/>
            <a:r>
              <a:rPr sz="1400" b="0" i="0">
                <a:solidFill>
                  <a:srgbClr val="D4AF37"/>
                </a:solidFill>
                <a:latin typeface="Calibri"/>
              </a:rPr>
              <a:t>08</a:t>
            </a:r>
          </a:p>
        </p:txBody>
      </p:sp>
      <p:sp>
        <p:nvSpPr>
          <p:cNvPr id="4" name="TextBox 3"/>
          <p:cNvSpPr txBox="1"/>
          <p:nvPr/>
        </p:nvSpPr>
        <p:spPr>
          <a:xfrm>
            <a:off x="457200" y="548640"/>
            <a:ext cx="8686800" cy="822960"/>
          </a:xfrm>
          <a:prstGeom prst="rect">
            <a:avLst/>
          </a:prstGeom>
          <a:noFill/>
        </p:spPr>
        <p:txBody>
          <a:bodyPr wrap="square">
            <a:spAutoFit/>
          </a:bodyPr>
          <a:lstStyle/>
          <a:p>
            <a:pPr algn="l"/>
            <a:r>
              <a:rPr sz="3600" b="1" i="0">
                <a:solidFill>
                  <a:srgbClr val="FFFFFF"/>
                </a:solidFill>
                <a:latin typeface="Georgia"/>
              </a:rPr>
              <a:t>COMMUNITY &amp; CONNECTION</a:t>
            </a:r>
          </a:p>
        </p:txBody>
      </p:sp>
      <p:sp>
        <p:nvSpPr>
          <p:cNvPr id="5" name="Rectangle 4"/>
          <p:cNvSpPr/>
          <p:nvPr/>
        </p:nvSpPr>
        <p:spPr>
          <a:xfrm>
            <a:off x="457200" y="1463040"/>
            <a:ext cx="3200400" cy="36576"/>
          </a:xfrm>
          <a:prstGeom prst="rect">
            <a:avLst/>
          </a:prstGeom>
          <a:solidFill>
            <a:srgbClr val="D4AF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1645920"/>
            <a:ext cx="6858000" cy="1005840"/>
          </a:xfrm>
          <a:prstGeom prst="rect">
            <a:avLst/>
          </a:prstGeom>
          <a:noFill/>
        </p:spPr>
        <p:txBody>
          <a:bodyPr wrap="square">
            <a:spAutoFit/>
          </a:bodyPr>
          <a:lstStyle/>
          <a:p>
            <a:pPr algn="l"/>
            <a:r>
              <a:rPr sz="1700" b="0" i="1">
                <a:solidFill>
                  <a:srgbClr val="F5F0E8"/>
                </a:solidFill>
                <a:latin typeface="Georgia"/>
              </a:rPr>
              <a:t>"If you want to go fast, go alone. If you want to go far, go together."
— African Proverb</a:t>
            </a:r>
          </a:p>
        </p:txBody>
      </p:sp>
      <p:sp>
        <p:nvSpPr>
          <p:cNvPr id="7" name="TextBox 6"/>
          <p:cNvSpPr txBox="1"/>
          <p:nvPr/>
        </p:nvSpPr>
        <p:spPr>
          <a:xfrm>
            <a:off x="457200" y="2743200"/>
            <a:ext cx="6858000" cy="3474720"/>
          </a:xfrm>
          <a:prstGeom prst="rect">
            <a:avLst/>
          </a:prstGeom>
          <a:noFill/>
        </p:spPr>
        <p:txBody>
          <a:bodyPr wrap="square">
            <a:spAutoFit/>
          </a:bodyPr>
          <a:lstStyle/>
          <a:p>
            <a:pPr algn="l">
              <a:spcBef>
                <a:spcPts val="400"/>
              </a:spcBef>
            </a:pPr>
            <a:r>
              <a:rPr sz="1600">
                <a:solidFill>
                  <a:srgbClr val="F5F0E8"/>
                </a:solidFill>
                <a:latin typeface="Calibri"/>
              </a:rPr>
              <a:t>🤝  Loneliness is as harmful as smoking 15 cigarettes/day (Holt-Lunstad, 2015)</a:t>
            </a:r>
          </a:p>
          <a:p>
            <a:pPr algn="l">
              <a:spcBef>
                <a:spcPts val="400"/>
              </a:spcBef>
            </a:pPr>
            <a:r>
              <a:rPr sz="1600">
                <a:solidFill>
                  <a:srgbClr val="F5F0E8"/>
                </a:solidFill>
                <a:latin typeface="Calibri"/>
              </a:rPr>
              <a:t>🤝  Strong social bonds increase longevity by 50% — the #1 factor in Blue Zones</a:t>
            </a:r>
          </a:p>
          <a:p>
            <a:pPr algn="l">
              <a:spcBef>
                <a:spcPts val="400"/>
              </a:spcBef>
            </a:pPr>
            <a:r>
              <a:rPr sz="1600">
                <a:solidFill>
                  <a:srgbClr val="F5F0E8"/>
                </a:solidFill>
                <a:latin typeface="Calibri"/>
              </a:rPr>
              <a:t>🤝  Oxytocin (the 'love hormone') released through touch, eye contact &amp; shared laughter</a:t>
            </a:r>
          </a:p>
          <a:p>
            <a:pPr algn="l">
              <a:spcBef>
                <a:spcPts val="400"/>
              </a:spcBef>
            </a:pPr>
            <a:r>
              <a:rPr sz="1600">
                <a:solidFill>
                  <a:srgbClr val="F5F0E8"/>
                </a:solidFill>
                <a:latin typeface="Calibri"/>
              </a:rPr>
              <a:t>🤝  Ram Dass: 'We are all just walking each other home' — service heals the giver</a:t>
            </a:r>
          </a:p>
          <a:p>
            <a:pPr algn="l">
              <a:spcBef>
                <a:spcPts val="400"/>
              </a:spcBef>
            </a:pPr>
            <a:r>
              <a:rPr sz="1600">
                <a:solidFill>
                  <a:srgbClr val="F5F0E8"/>
                </a:solidFill>
                <a:latin typeface="Calibri"/>
              </a:rPr>
              <a:t>🤝  Collective healing circles amplify individual healing — group coherence is real</a:t>
            </a:r>
          </a:p>
          <a:p>
            <a:pPr algn="l">
              <a:spcBef>
                <a:spcPts val="400"/>
              </a:spcBef>
            </a:pPr>
            <a:r>
              <a:rPr sz="1600">
                <a:solidFill>
                  <a:srgbClr val="F5F0E8"/>
                </a:solidFill>
                <a:latin typeface="Calibri"/>
              </a:rPr>
              <a:t>🤝  Volunteering reduces mortality risk by 22% (Corporation for National Service, 2007)</a:t>
            </a:r>
          </a:p>
        </p:txBody>
      </p:sp>
      <p:sp>
        <p:nvSpPr>
          <p:cNvPr id="8" name="TextBox 7"/>
          <p:cNvSpPr txBox="1"/>
          <p:nvPr/>
        </p:nvSpPr>
        <p:spPr>
          <a:xfrm>
            <a:off x="7132320" y="2286000"/>
            <a:ext cx="4572000" cy="2286000"/>
          </a:xfrm>
          <a:prstGeom prst="rect">
            <a:avLst/>
          </a:prstGeom>
          <a:noFill/>
        </p:spPr>
        <p:txBody>
          <a:bodyPr wrap="square">
            <a:spAutoFit/>
          </a:bodyPr>
          <a:lstStyle/>
          <a:p>
            <a:pPr algn="l"/>
            <a:r>
              <a:rPr sz="1500" b="0" i="1">
                <a:solidFill>
                  <a:srgbClr val="8FBC8B"/>
                </a:solidFill>
                <a:latin typeface="Georgia"/>
              </a:rPr>
              <a:t>PRACTICE: Cultivate 3–5 deep relationships. Join a wellness community. Practice active listening. Hug more. Serve others. Your healing is collective.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